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256" r:id="rId4"/>
    <p:sldId id="341" r:id="rId5"/>
    <p:sldId id="323" r:id="rId6"/>
    <p:sldId id="290" r:id="rId7"/>
    <p:sldId id="353" r:id="rId8"/>
    <p:sldId id="356" r:id="rId9"/>
    <p:sldId id="355" r:id="rId10"/>
    <p:sldId id="357" r:id="rId11"/>
    <p:sldId id="313" r:id="rId12"/>
    <p:sldId id="315" r:id="rId13"/>
    <p:sldId id="352" r:id="rId14"/>
    <p:sldId id="340" r:id="rId15"/>
    <p:sldId id="316" r:id="rId16"/>
    <p:sldId id="286" r:id="rId17"/>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1041" autoAdjust="0"/>
  </p:normalViewPr>
  <p:slideViewPr>
    <p:cSldViewPr snapToGrid="0">
      <p:cViewPr varScale="1">
        <p:scale>
          <a:sx n="100" d="100"/>
          <a:sy n="100" d="100"/>
        </p:scale>
        <p:origin x="816"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83624507874015"/>
          <c:y val="0.18612548067633608"/>
          <c:w val="0.48682750984251971"/>
          <c:h val="0.73024121984244461"/>
        </c:manualLayout>
      </c:layout>
      <c:doughnutChart>
        <c:varyColors val="1"/>
        <c:ser>
          <c:idx val="0"/>
          <c:order val="0"/>
          <c:tx>
            <c:strRef>
              <c:f>Sheet1!$B$1</c:f>
              <c:strCache>
                <c:ptCount val="1"/>
                <c:pt idx="0">
                  <c:v>Expenditures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75-4AAC-8167-2BBE817527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275-4AAC-8167-2BBE817527A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275-4AAC-8167-2BBE817527A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275-4AAC-8167-2BBE817527A6}"/>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9-6275-4AAC-8167-2BBE817527A6}"/>
              </c:ext>
            </c:extLst>
          </c:dPt>
          <c:dLbls>
            <c:dLbl>
              <c:idx val="0"/>
              <c:layout>
                <c:manualLayout>
                  <c:x val="8.6732035502370096E-3"/>
                  <c:y val="7.0313079556172569E-3"/>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fld id="{EF6BCA56-E3F7-46AA-A83D-0096B8A7ECF0}" type="CATEGORYNAME">
                      <a:rPr lang="en-US" sz="2000" smtClean="0"/>
                      <a:pPr>
                        <a:defRPr sz="2000" b="1">
                          <a:solidFill>
                            <a:schemeClr val="tx1"/>
                          </a:solidFill>
                        </a:defRPr>
                      </a:pPr>
                      <a:t>[CATEGORY NAME]</a:t>
                    </a:fld>
                    <a:r>
                      <a:rPr lang="en-US" sz="2000" baseline="0" dirty="0"/>
                      <a:t> </a:t>
                    </a:r>
                    <a:fld id="{D88A2A36-2AC1-4512-B8FB-6DE702EB12EA}" type="VALUE">
                      <a:rPr lang="en-US" sz="2000" baseline="0"/>
                      <a:pPr>
                        <a:defRPr sz="2000" b="1">
                          <a:solidFill>
                            <a:schemeClr val="tx1"/>
                          </a:solidFill>
                        </a:defRPr>
                      </a:pPr>
                      <a:t>[VALUE]</a:t>
                    </a:fld>
                    <a:endParaRPr lang="en-US" sz="2000" baseline="0" dirty="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2601562499999999"/>
                      <c:h val="0.14807811589086392"/>
                    </c:manualLayout>
                  </c15:layout>
                  <c15:dlblFieldTable/>
                  <c15:showDataLabelsRange val="0"/>
                </c:ext>
                <c:ext xmlns:c16="http://schemas.microsoft.com/office/drawing/2014/chart" uri="{C3380CC4-5D6E-409C-BE32-E72D297353CC}">
                  <c16:uniqueId val="{00000001-6275-4AAC-8167-2BBE817527A6}"/>
                </c:ext>
              </c:extLst>
            </c:dLbl>
            <c:dLbl>
              <c:idx val="1"/>
              <c:layout>
                <c:manualLayout>
                  <c:x val="-2.4884321419558239E-3"/>
                  <c:y val="-1.7401256875192081E-3"/>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fld id="{C39E7ECA-580A-47C8-8ECD-C7D5DEC1BBB7}" type="CATEGORYNAME">
                      <a:rPr lang="en-US" sz="2000" smtClean="0"/>
                      <a:pPr>
                        <a:defRPr sz="2000" b="1">
                          <a:solidFill>
                            <a:schemeClr val="tx1"/>
                          </a:solidFill>
                        </a:defRPr>
                      </a:pPr>
                      <a:t>[CATEGORY NAME]</a:t>
                    </a:fld>
                    <a:endParaRPr lang="en-US" sz="2000" baseline="0" dirty="0"/>
                  </a:p>
                  <a:p>
                    <a:pPr>
                      <a:defRPr sz="2000" b="1">
                        <a:solidFill>
                          <a:schemeClr val="tx1"/>
                        </a:solidFill>
                      </a:defRPr>
                    </a:pPr>
                    <a:fld id="{C5E1C40B-8E73-4E6A-B330-5D37ED5B2EE5}" type="VALUE">
                      <a:rPr lang="en-US" sz="2000" baseline="0" smtClean="0"/>
                      <a:pPr>
                        <a:defRPr sz="20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8.4115369197473991E-2"/>
                      <c:h val="0.17620309237926685"/>
                    </c:manualLayout>
                  </c15:layout>
                  <c15:dlblFieldTable/>
                  <c15:showDataLabelsRange val="0"/>
                </c:ext>
                <c:ext xmlns:c16="http://schemas.microsoft.com/office/drawing/2014/chart" uri="{C3380CC4-5D6E-409C-BE32-E72D297353CC}">
                  <c16:uniqueId val="{00000003-6275-4AAC-8167-2BBE817527A6}"/>
                </c:ext>
              </c:extLst>
            </c:dLbl>
            <c:dLbl>
              <c:idx val="2"/>
              <c:layout>
                <c:manualLayout>
                  <c:x val="-0.13842582107826812"/>
                  <c:y val="3.0282704189230743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fld id="{B7C03E57-0602-4D55-875F-1091F411B4FC}" type="CATEGORYNAME">
                      <a:rPr lang="en-US" sz="2000" smtClean="0"/>
                      <a:pPr>
                        <a:defRPr sz="2000" b="1">
                          <a:solidFill>
                            <a:schemeClr val="tx1"/>
                          </a:solidFill>
                        </a:defRPr>
                      </a:pPr>
                      <a:t>[CATEGORY NAME]</a:t>
                    </a:fld>
                    <a:r>
                      <a:rPr lang="en-US" sz="2000" baseline="0" dirty="0"/>
                      <a:t> </a:t>
                    </a:r>
                  </a:p>
                  <a:p>
                    <a:pPr>
                      <a:defRPr sz="2000" b="1">
                        <a:solidFill>
                          <a:schemeClr val="tx1"/>
                        </a:solidFill>
                      </a:defRPr>
                    </a:pPr>
                    <a:fld id="{344A5EB6-8827-4F8B-A784-2A895F258E6F}" type="VALUE">
                      <a:rPr lang="en-US" sz="2000" baseline="0" smtClean="0"/>
                      <a:pPr>
                        <a:defRPr sz="20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0551123695521325"/>
                      <c:h val="0.18834118438761779"/>
                    </c:manualLayout>
                  </c15:layout>
                  <c15:dlblFieldTable/>
                  <c15:showDataLabelsRange val="0"/>
                </c:ext>
                <c:ext xmlns:c16="http://schemas.microsoft.com/office/drawing/2014/chart" uri="{C3380CC4-5D6E-409C-BE32-E72D297353CC}">
                  <c16:uniqueId val="{00000005-6275-4AAC-8167-2BBE817527A6}"/>
                </c:ext>
              </c:extLst>
            </c:dLbl>
            <c:dLbl>
              <c:idx val="3"/>
              <c:layout>
                <c:manualLayout>
                  <c:x val="-9.8199560678049025E-2"/>
                  <c:y val="-5.8041656510634691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fld id="{3A42C068-F11F-4F0C-B774-47144699F116}" type="CATEGORYNAME">
                      <a:rPr lang="en-US" sz="2000" smtClean="0"/>
                      <a:pPr>
                        <a:defRPr sz="2000" b="1">
                          <a:solidFill>
                            <a:schemeClr val="tx1"/>
                          </a:solidFill>
                        </a:defRPr>
                      </a:pPr>
                      <a:t>[CATEGORY NAME]</a:t>
                    </a:fld>
                    <a:r>
                      <a:rPr lang="en-US" sz="2000" baseline="0" dirty="0"/>
                      <a:t> </a:t>
                    </a:r>
                    <a:fld id="{A304F1E1-8C2B-47DD-AA65-1C31D59C3A74}" type="VALUE">
                      <a:rPr lang="en-US" sz="2000" baseline="0"/>
                      <a:pPr>
                        <a:defRPr sz="2000" b="1">
                          <a:solidFill>
                            <a:schemeClr val="tx1"/>
                          </a:solidFill>
                        </a:defRPr>
                      </a:pPr>
                      <a:t>[VALUE]</a:t>
                    </a:fld>
                    <a:endParaRPr lang="en-US" sz="2000" baseline="0" dirty="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521706787858586"/>
                      <c:h val="0.11949825669503289"/>
                    </c:manualLayout>
                  </c15:layout>
                  <c15:dlblFieldTable/>
                  <c15:showDataLabelsRange val="0"/>
                </c:ext>
                <c:ext xmlns:c16="http://schemas.microsoft.com/office/drawing/2014/chart" uri="{C3380CC4-5D6E-409C-BE32-E72D297353CC}">
                  <c16:uniqueId val="{00000007-6275-4AAC-8167-2BBE817527A6}"/>
                </c:ext>
              </c:extLst>
            </c:dLbl>
            <c:dLbl>
              <c:idx val="4"/>
              <c:layout>
                <c:manualLayout>
                  <c:x val="-8.0533662795296071E-2"/>
                  <c:y val="-0.1293511090386918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fld id="{1F432D4F-0B89-465F-8665-F40A5F26537F}" type="CATEGORYNAME">
                      <a:rPr lang="en-US" sz="2000" smtClean="0"/>
                      <a:pPr>
                        <a:defRPr sz="2000" b="1">
                          <a:solidFill>
                            <a:schemeClr val="tx1"/>
                          </a:solidFill>
                        </a:defRPr>
                      </a:pPr>
                      <a:t>[CATEGORY NAME]</a:t>
                    </a:fld>
                    <a:r>
                      <a:rPr lang="en-US" sz="2000" baseline="0" dirty="0"/>
                      <a:t> </a:t>
                    </a:r>
                    <a:fld id="{BE35E1E7-23EC-4EC0-A718-E4B5EC859318}" type="VALUE">
                      <a:rPr lang="en-US" sz="2000" baseline="0"/>
                      <a:pPr>
                        <a:defRPr sz="2000" b="1">
                          <a:solidFill>
                            <a:schemeClr val="tx1"/>
                          </a:solidFill>
                        </a:defRPr>
                      </a:pPr>
                      <a:t>[VALUE]</a:t>
                    </a:fld>
                    <a:endParaRPr lang="en-US" sz="2000" baseline="0" dirty="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3476298199719051"/>
                      <c:h val="7.9423172709064127E-2"/>
                    </c:manualLayout>
                  </c15:layout>
                  <c15:dlblFieldTable/>
                  <c15:showDataLabelsRange val="0"/>
                </c:ext>
                <c:ext xmlns:c16="http://schemas.microsoft.com/office/drawing/2014/chart" uri="{C3380CC4-5D6E-409C-BE32-E72D297353CC}">
                  <c16:uniqueId val="{00000009-6275-4AAC-8167-2BBE817527A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15875" cap="flat" cmpd="sng" algn="ctr">
                  <a:solidFill>
                    <a:sysClr val="windowText" lastClr="000000">
                      <a:lumMod val="85000"/>
                      <a:lumOff val="15000"/>
                    </a:sysClr>
                  </a:solidFill>
                  <a:round/>
                  <a:headEnd type="triangle"/>
                </a:ln>
                <a:effectLst/>
              </c:spPr>
            </c:leaderLines>
            <c:extLst>
              <c:ext xmlns:c15="http://schemas.microsoft.com/office/drawing/2012/chart" uri="{CE6537A1-D6FC-4f65-9D91-7224C49458BB}"/>
            </c:extLst>
          </c:dLbls>
          <c:cat>
            <c:strRef>
              <c:f>Sheet1!$A$2:$A$6</c:f>
              <c:strCache>
                <c:ptCount val="5"/>
                <c:pt idx="0">
                  <c:v>Property Taxes</c:v>
                </c:pt>
                <c:pt idx="1">
                  <c:v>Federal &amp; State </c:v>
                </c:pt>
                <c:pt idx="2">
                  <c:v>Public Charges</c:v>
                </c:pt>
                <c:pt idx="3">
                  <c:v>Sales Taxes</c:v>
                </c:pt>
                <c:pt idx="4">
                  <c:v>Fund Balance</c:v>
                </c:pt>
              </c:strCache>
            </c:strRef>
          </c:cat>
          <c:val>
            <c:numRef>
              <c:f>Sheet1!$B$2:$B$6</c:f>
              <c:numCache>
                <c:formatCode>0.00%</c:formatCode>
                <c:ptCount val="5"/>
                <c:pt idx="0">
                  <c:v>0.18540000000000001</c:v>
                </c:pt>
                <c:pt idx="1">
                  <c:v>0.29430000000000001</c:v>
                </c:pt>
                <c:pt idx="2">
                  <c:v>0.35870000000000002</c:v>
                </c:pt>
                <c:pt idx="3">
                  <c:v>8.3799999999999999E-2</c:v>
                </c:pt>
                <c:pt idx="4">
                  <c:v>7.7899999999999997E-2</c:v>
                </c:pt>
              </c:numCache>
            </c:numRef>
          </c:val>
          <c:extLst>
            <c:ext xmlns:c16="http://schemas.microsoft.com/office/drawing/2014/chart" uri="{C3380CC4-5D6E-409C-BE32-E72D297353CC}">
              <c16:uniqueId val="{00000010-6275-4AAC-8167-2BBE817527A6}"/>
            </c:ext>
          </c:extLst>
        </c:ser>
        <c:dLbls>
          <c:showLegendKey val="0"/>
          <c:showVal val="1"/>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83624507874015"/>
          <c:y val="0.18612548067633608"/>
          <c:w val="0.48682750984251971"/>
          <c:h val="0.73024121984244461"/>
        </c:manualLayout>
      </c:layout>
      <c:doughnutChart>
        <c:varyColors val="1"/>
        <c:ser>
          <c:idx val="0"/>
          <c:order val="0"/>
          <c:tx>
            <c:strRef>
              <c:f>Sheet1!$B$1</c:f>
              <c:strCache>
                <c:ptCount val="1"/>
                <c:pt idx="0">
                  <c:v>Expenditures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75-4AAC-8167-2BBE817527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275-4AAC-8167-2BBE817527A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275-4AAC-8167-2BBE817527A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275-4AAC-8167-2BBE817527A6}"/>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9-6275-4AAC-8167-2BBE817527A6}"/>
              </c:ext>
            </c:extLst>
          </c:dPt>
          <c:dPt>
            <c:idx val="5"/>
            <c:bubble3D val="0"/>
            <c:spPr>
              <a:solidFill>
                <a:schemeClr val="accent3"/>
              </a:solidFill>
              <a:ln w="19050">
                <a:solidFill>
                  <a:schemeClr val="lt1"/>
                </a:solidFill>
              </a:ln>
              <a:effectLst/>
            </c:spPr>
            <c:extLst>
              <c:ext xmlns:c16="http://schemas.microsoft.com/office/drawing/2014/chart" uri="{C3380CC4-5D6E-409C-BE32-E72D297353CC}">
                <c16:uniqueId val="{0000000B-6275-4AAC-8167-2BBE817527A6}"/>
              </c:ext>
            </c:extLst>
          </c:dPt>
          <c:dPt>
            <c:idx val="6"/>
            <c:bubble3D val="0"/>
            <c:spPr>
              <a:solidFill>
                <a:schemeClr val="accent4"/>
              </a:solidFill>
              <a:ln w="19050">
                <a:solidFill>
                  <a:schemeClr val="lt1"/>
                </a:solidFill>
              </a:ln>
              <a:effectLst/>
            </c:spPr>
            <c:extLst>
              <c:ext xmlns:c16="http://schemas.microsoft.com/office/drawing/2014/chart" uri="{C3380CC4-5D6E-409C-BE32-E72D297353CC}">
                <c16:uniqueId val="{0000000D-6275-4AAC-8167-2BBE817527A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275-4AAC-8167-2BBE817527A6}"/>
              </c:ext>
            </c:extLst>
          </c:dPt>
          <c:dLbls>
            <c:dLbl>
              <c:idx val="0"/>
              <c:layout>
                <c:manualLayout>
                  <c:x val="0.13053525116614825"/>
                  <c:y val="-1.4839486122444654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fld id="{EF6BCA56-E3F7-46AA-A83D-0096B8A7ECF0}" type="CATEGORYNAME">
                      <a:rPr lang="en-US" sz="2000" smtClean="0"/>
                      <a:pPr>
                        <a:defRPr sz="2000" b="1">
                          <a:solidFill>
                            <a:schemeClr val="tx1"/>
                          </a:solidFill>
                        </a:defRPr>
                      </a:pPr>
                      <a:t>[CATEGORY NAME]</a:t>
                    </a:fld>
                    <a:r>
                      <a:rPr lang="en-US" sz="2000" baseline="0" dirty="0"/>
                      <a:t> </a:t>
                    </a:r>
                    <a:fld id="{D88A2A36-2AC1-4512-B8FB-6DE702EB12EA}" type="VALUE">
                      <a:rPr lang="en-US" sz="2000" baseline="0"/>
                      <a:pPr>
                        <a:defRPr sz="2000" b="1">
                          <a:solidFill>
                            <a:schemeClr val="tx1"/>
                          </a:solidFill>
                        </a:defRPr>
                      </a:pPr>
                      <a:t>[VALUE]</a:t>
                    </a:fld>
                    <a:endParaRPr lang="en-US" sz="2000" baseline="0" dirty="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2601562499999999"/>
                      <c:h val="0.14807811589086392"/>
                    </c:manualLayout>
                  </c15:layout>
                  <c15:dlblFieldTable/>
                  <c15:showDataLabelsRange val="0"/>
                </c:ext>
                <c:ext xmlns:c16="http://schemas.microsoft.com/office/drawing/2014/chart" uri="{C3380CC4-5D6E-409C-BE32-E72D297353CC}">
                  <c16:uniqueId val="{00000001-6275-4AAC-8167-2BBE817527A6}"/>
                </c:ext>
              </c:extLst>
            </c:dLbl>
            <c:dLbl>
              <c:idx val="1"/>
              <c:layout>
                <c:manualLayout>
                  <c:x val="-2.9108782349315163E-2"/>
                  <c:y val="-6.7872320132258031E-3"/>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fld id="{C39E7ECA-580A-47C8-8ECD-C7D5DEC1BBB7}" type="CATEGORYNAME">
                      <a:rPr lang="en-US" sz="2000" smtClean="0"/>
                      <a:pPr>
                        <a:defRPr sz="2000" b="1">
                          <a:solidFill>
                            <a:schemeClr val="tx1"/>
                          </a:solidFill>
                        </a:defRPr>
                      </a:pPr>
                      <a:t>[CATEGORY NAME]</a:t>
                    </a:fld>
                    <a:endParaRPr lang="en-US" sz="2000" baseline="0" dirty="0"/>
                  </a:p>
                  <a:p>
                    <a:pPr>
                      <a:defRPr sz="2000" b="1">
                        <a:solidFill>
                          <a:schemeClr val="tx1"/>
                        </a:solidFill>
                      </a:defRPr>
                    </a:pPr>
                    <a:fld id="{C5E1C40B-8E73-4E6A-B330-5D37ED5B2EE5}" type="VALUE">
                      <a:rPr lang="en-US" sz="2000" baseline="0" smtClean="0"/>
                      <a:pPr>
                        <a:defRPr sz="20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0896099901574803"/>
                      <c:h val="0.17620311416073359"/>
                    </c:manualLayout>
                  </c15:layout>
                  <c15:dlblFieldTable/>
                  <c15:showDataLabelsRange val="0"/>
                </c:ext>
                <c:ext xmlns:c16="http://schemas.microsoft.com/office/drawing/2014/chart" uri="{C3380CC4-5D6E-409C-BE32-E72D297353CC}">
                  <c16:uniqueId val="{00000003-6275-4AAC-8167-2BBE817527A6}"/>
                </c:ext>
              </c:extLst>
            </c:dLbl>
            <c:dLbl>
              <c:idx val="2"/>
              <c:layout>
                <c:manualLayout>
                  <c:x val="-0.13014393434708971"/>
                  <c:y val="5.7200538358008077E-2"/>
                </c:manualLayout>
              </c:layout>
              <c:tx>
                <c:rich>
                  <a:bodyPr/>
                  <a:lstStyle/>
                  <a:p>
                    <a:fld id="{B7C03E57-0602-4D55-875F-1091F411B4FC}" type="CATEGORYNAME">
                      <a:rPr lang="en-US" smtClean="0"/>
                      <a:pPr/>
                      <a:t>[CATEGORY NAME]</a:t>
                    </a:fld>
                    <a:r>
                      <a:rPr lang="en-US" baseline="0" dirty="0"/>
                      <a:t> </a:t>
                    </a:r>
                  </a:p>
                  <a:p>
                    <a:fld id="{344A5EB6-8827-4F8B-A784-2A895F258E6F}"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275-4AAC-8167-2BBE817527A6}"/>
                </c:ext>
              </c:extLst>
            </c:dLbl>
            <c:dLbl>
              <c:idx val="3"/>
              <c:layout>
                <c:manualLayout>
                  <c:x val="0"/>
                  <c:y val="-8.5936501967686754E-17"/>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fld id="{117C793D-4ED5-4C1A-8CB1-7015A54CA87A}" type="CATEGORYNAME">
                      <a:rPr lang="en-US" sz="2000" smtClean="0"/>
                      <a:pPr>
                        <a:defRPr sz="2000" b="1">
                          <a:solidFill>
                            <a:schemeClr val="tx1"/>
                          </a:solidFill>
                        </a:defRPr>
                      </a:pPr>
                      <a:t>[CATEGORY NAME]</a:t>
                    </a:fld>
                    <a:endParaRPr lang="en-US" sz="2000" baseline="0"/>
                  </a:p>
                  <a:p>
                    <a:pPr>
                      <a:defRPr sz="2000" b="1">
                        <a:solidFill>
                          <a:schemeClr val="tx1"/>
                        </a:solidFill>
                      </a:defRPr>
                    </a:pPr>
                    <a:fld id="{208F7CB5-FCAB-45D9-8E96-5CF1DBB35141}" type="VALUE">
                      <a:rPr lang="en-US" sz="2000" baseline="0" smtClean="0"/>
                      <a:pPr>
                        <a:defRPr sz="20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2543750000000001"/>
                      <c:h val="0.17875780150358012"/>
                    </c:manualLayout>
                  </c15:layout>
                  <c15:dlblFieldTable/>
                  <c15:showDataLabelsRange val="0"/>
                </c:ext>
                <c:ext xmlns:c16="http://schemas.microsoft.com/office/drawing/2014/chart" uri="{C3380CC4-5D6E-409C-BE32-E72D297353CC}">
                  <c16:uniqueId val="{00000007-6275-4AAC-8167-2BBE817527A6}"/>
                </c:ext>
              </c:extLst>
            </c:dLbl>
            <c:dLbl>
              <c:idx val="4"/>
              <c:layout>
                <c:manualLayout>
                  <c:x val="-0.12845029316854276"/>
                  <c:y val="-4.77562896747597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fld id="{1F432D4F-0B89-465F-8665-F40A5F26537F}" type="CATEGORYNAME">
                      <a:rPr lang="en-US" sz="2000" smtClean="0"/>
                      <a:pPr>
                        <a:defRPr sz="2000" b="1">
                          <a:solidFill>
                            <a:schemeClr val="tx1"/>
                          </a:solidFill>
                        </a:defRPr>
                      </a:pPr>
                      <a:t>[CATEGORY NAME]</a:t>
                    </a:fld>
                    <a:r>
                      <a:rPr lang="en-US" sz="2000" baseline="0" dirty="0"/>
                      <a:t> </a:t>
                    </a:r>
                    <a:fld id="{BE35E1E7-23EC-4EC0-A718-E4B5EC859318}" type="VALUE">
                      <a:rPr lang="en-US" sz="2000" baseline="0"/>
                      <a:pPr>
                        <a:defRPr sz="2000" b="1">
                          <a:solidFill>
                            <a:schemeClr val="tx1"/>
                          </a:solidFill>
                        </a:defRPr>
                      </a:pPr>
                      <a:t>[VALUE]</a:t>
                    </a:fld>
                    <a:endParaRPr lang="en-US" sz="2000" baseline="0" dirty="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1763344108480978"/>
                      <c:h val="0.17195345534701834"/>
                    </c:manualLayout>
                  </c15:layout>
                  <c15:dlblFieldTable/>
                  <c15:showDataLabelsRange val="0"/>
                </c:ext>
                <c:ext xmlns:c16="http://schemas.microsoft.com/office/drawing/2014/chart" uri="{C3380CC4-5D6E-409C-BE32-E72D297353CC}">
                  <c16:uniqueId val="{00000009-6275-4AAC-8167-2BBE817527A6}"/>
                </c:ext>
              </c:extLst>
            </c:dLbl>
            <c:dLbl>
              <c:idx val="5"/>
              <c:layout>
                <c:manualLayout>
                  <c:x val="-0.13224132914872919"/>
                  <c:y val="-0.13165052299149013"/>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fld id="{A1413860-022C-4EEF-968F-A384BF934E38}" type="CATEGORYNAME">
                      <a:rPr lang="en-US" sz="2000" smtClean="0"/>
                      <a:pPr>
                        <a:defRPr sz="2000" b="1">
                          <a:solidFill>
                            <a:schemeClr val="tx1"/>
                          </a:solidFill>
                        </a:defRPr>
                      </a:pPr>
                      <a:t>[CATEGORY NAME]</a:t>
                    </a:fld>
                    <a:r>
                      <a:rPr lang="en-US" sz="2000" baseline="0" dirty="0"/>
                      <a:t> </a:t>
                    </a:r>
                    <a:fld id="{C30A7B71-C792-4172-8B7B-1DA8F6D33D69}" type="VALUE">
                      <a:rPr lang="en-US" sz="2000" baseline="0"/>
                      <a:pPr>
                        <a:defRPr sz="2000" b="1">
                          <a:solidFill>
                            <a:schemeClr val="tx1"/>
                          </a:solidFill>
                        </a:defRPr>
                      </a:pPr>
                      <a:t>[VALUE]</a:t>
                    </a:fld>
                    <a:endParaRPr lang="en-US" sz="2000" baseline="0" dirty="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5914507080081558"/>
                      <c:h val="0.12539184620764934"/>
                    </c:manualLayout>
                  </c15:layout>
                  <c15:dlblFieldTable/>
                  <c15:showDataLabelsRange val="0"/>
                </c:ext>
                <c:ext xmlns:c16="http://schemas.microsoft.com/office/drawing/2014/chart" uri="{C3380CC4-5D6E-409C-BE32-E72D297353CC}">
                  <c16:uniqueId val="{0000000B-6275-4AAC-8167-2BBE817527A6}"/>
                </c:ext>
              </c:extLst>
            </c:dLbl>
            <c:dLbl>
              <c:idx val="6"/>
              <c:layout>
                <c:manualLayout>
                  <c:x val="5.077568646685103E-2"/>
                  <c:y val="-0.16988112016736787"/>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fld id="{9C191D2F-D9B0-4B9A-ABE5-4515C120A31B}" type="CATEGORYNAME">
                      <a:rPr lang="en-US" sz="2000" smtClean="0"/>
                      <a:pPr>
                        <a:defRPr sz="2000" b="1">
                          <a:solidFill>
                            <a:schemeClr val="tx1"/>
                          </a:solidFill>
                        </a:defRPr>
                      </a:pPr>
                      <a:t>[CATEGORY NAME]</a:t>
                    </a:fld>
                    <a:r>
                      <a:rPr lang="en-US" sz="2000" baseline="0" dirty="0"/>
                      <a:t> </a:t>
                    </a:r>
                    <a:fld id="{A6626FEB-C0E1-4B4A-9D98-DB1976D0AD60}" type="VALUE">
                      <a:rPr lang="en-US" sz="2000" baseline="0"/>
                      <a:pPr>
                        <a:defRPr sz="2000" b="1">
                          <a:solidFill>
                            <a:schemeClr val="tx1"/>
                          </a:solidFill>
                        </a:defRPr>
                      </a:pPr>
                      <a:t>[VALUE]</a:t>
                    </a:fld>
                    <a:endParaRPr lang="en-US" sz="2000" baseline="0" dirty="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799670848569195"/>
                      <c:h val="8.1163033456618724E-2"/>
                    </c:manualLayout>
                  </c15:layout>
                  <c15:dlblFieldTable/>
                  <c15:showDataLabelsRange val="0"/>
                </c:ext>
                <c:ext xmlns:c16="http://schemas.microsoft.com/office/drawing/2014/chart" uri="{C3380CC4-5D6E-409C-BE32-E72D297353CC}">
                  <c16:uniqueId val="{0000000D-6275-4AAC-8167-2BBE817527A6}"/>
                </c:ext>
              </c:extLst>
            </c:dLbl>
            <c:dLbl>
              <c:idx val="7"/>
              <c:layout>
                <c:manualLayout>
                  <c:x val="0.19752593306540009"/>
                  <c:y val="-9.6738589035724507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fld id="{F10F5362-6A32-4CC2-B3AE-646EC9A5E4DF}" type="CATEGORYNAME">
                      <a:rPr lang="en-US" sz="2000" smtClean="0"/>
                      <a:pPr>
                        <a:defRPr sz="2000" b="1">
                          <a:solidFill>
                            <a:schemeClr val="tx1"/>
                          </a:solidFill>
                        </a:defRPr>
                      </a:pPr>
                      <a:t>[CATEGORY NAME]</a:t>
                    </a:fld>
                    <a:endParaRPr lang="en-US" sz="2000" baseline="0"/>
                  </a:p>
                  <a:p>
                    <a:pPr>
                      <a:defRPr sz="2000" b="1">
                        <a:solidFill>
                          <a:schemeClr val="tx1"/>
                        </a:solidFill>
                      </a:defRPr>
                    </a:pPr>
                    <a:r>
                      <a:rPr lang="en-US" sz="2000" baseline="0"/>
                      <a:t> </a:t>
                    </a:r>
                    <a:fld id="{D12DC4BF-49D2-4797-9211-FE62CB30E1EA}" type="VALUE">
                      <a:rPr lang="en-US" sz="2000" baseline="0"/>
                      <a:pPr>
                        <a:defRPr sz="2000" b="1">
                          <a:solidFill>
                            <a:schemeClr val="tx1"/>
                          </a:solidFill>
                        </a:defRPr>
                      </a:pPr>
                      <a:t>[VALUE]</a:t>
                    </a:fld>
                    <a:endParaRPr lang="en-US" sz="2000" baseline="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330061786228759"/>
                      <c:h val="0.15145836203516283"/>
                    </c:manualLayout>
                  </c15:layout>
                  <c15:dlblFieldTable/>
                  <c15:showDataLabelsRange val="0"/>
                </c:ext>
                <c:ext xmlns:c16="http://schemas.microsoft.com/office/drawing/2014/chart" uri="{C3380CC4-5D6E-409C-BE32-E72D297353CC}">
                  <c16:uniqueId val="{0000000F-6275-4AAC-8167-2BBE817527A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25400" cap="flat" cmpd="sng" algn="ctr">
                  <a:solidFill>
                    <a:schemeClr val="tx1"/>
                  </a:solidFill>
                  <a:round/>
                  <a:headEnd type="triangle"/>
                </a:ln>
                <a:effectLst/>
              </c:spPr>
            </c:leaderLines>
            <c:extLst>
              <c:ext xmlns:c15="http://schemas.microsoft.com/office/drawing/2012/chart" uri="{CE6537A1-D6FC-4f65-9D91-7224C49458BB}"/>
            </c:extLst>
          </c:dLbls>
          <c:cat>
            <c:strRef>
              <c:f>Sheet1!$A$2:$A$9</c:f>
              <c:strCache>
                <c:ptCount val="8"/>
                <c:pt idx="0">
                  <c:v>Human Services</c:v>
                </c:pt>
                <c:pt idx="1">
                  <c:v>General Govt. </c:v>
                </c:pt>
                <c:pt idx="2">
                  <c:v>Long Term Care</c:v>
                </c:pt>
                <c:pt idx="3">
                  <c:v>Highway</c:v>
                </c:pt>
                <c:pt idx="4">
                  <c:v>Solid Waste</c:v>
                </c:pt>
                <c:pt idx="5">
                  <c:v>Debt Service</c:v>
                </c:pt>
                <c:pt idx="6">
                  <c:v>Health </c:v>
                </c:pt>
                <c:pt idx="7">
                  <c:v>Library </c:v>
                </c:pt>
              </c:strCache>
            </c:strRef>
          </c:cat>
          <c:val>
            <c:numRef>
              <c:f>Sheet1!$B$2:$B$9</c:f>
              <c:numCache>
                <c:formatCode>0.00%</c:formatCode>
                <c:ptCount val="8"/>
                <c:pt idx="0">
                  <c:v>0.33629999999999999</c:v>
                </c:pt>
                <c:pt idx="1">
                  <c:v>0.2515</c:v>
                </c:pt>
                <c:pt idx="2">
                  <c:v>0.12529999999999999</c:v>
                </c:pt>
                <c:pt idx="3">
                  <c:v>0.12540000000000001</c:v>
                </c:pt>
                <c:pt idx="4">
                  <c:v>9.01E-2</c:v>
                </c:pt>
                <c:pt idx="5">
                  <c:v>3.1899999999999998E-2</c:v>
                </c:pt>
                <c:pt idx="6">
                  <c:v>2.6599999999999999E-2</c:v>
                </c:pt>
                <c:pt idx="7">
                  <c:v>1.2999999999999999E-2</c:v>
                </c:pt>
              </c:numCache>
            </c:numRef>
          </c:val>
          <c:extLst>
            <c:ext xmlns:c16="http://schemas.microsoft.com/office/drawing/2014/chart" uri="{C3380CC4-5D6E-409C-BE32-E72D297353CC}">
              <c16:uniqueId val="{00000010-6275-4AAC-8167-2BBE817527A6}"/>
            </c:ext>
          </c:extLst>
        </c:ser>
        <c:dLbls>
          <c:showLegendKey val="0"/>
          <c:showVal val="1"/>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solidFill>
                <a:latin typeface="+mj-lt"/>
                <a:ea typeface="+mn-ea"/>
                <a:cs typeface="+mn-cs"/>
              </a:defRPr>
            </a:pPr>
            <a:r>
              <a:rPr lang="en-US" sz="3600" b="0" dirty="0">
                <a:solidFill>
                  <a:schemeClr val="tx1"/>
                </a:solidFill>
                <a:latin typeface="+mj-lt"/>
              </a:rPr>
              <a:t>Total County Debt 2021-2026</a:t>
            </a:r>
          </a:p>
        </c:rich>
      </c:tx>
      <c:layout>
        <c:manualLayout>
          <c:xMode val="edge"/>
          <c:yMode val="edge"/>
          <c:x val="0.18822914181181893"/>
          <c:y val="1.6406248990757322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13762626262626262"/>
          <c:y val="0.1481249908879804"/>
          <c:w val="0.7247474747474747"/>
          <c:h val="0.76696888736657931"/>
        </c:manualLayout>
      </c:layout>
      <c:barChart>
        <c:barDir val="col"/>
        <c:grouping val="stacked"/>
        <c:varyColors val="0"/>
        <c:ser>
          <c:idx val="0"/>
          <c:order val="0"/>
          <c:tx>
            <c:strRef>
              <c:f>Sheet1!$B$1</c:f>
              <c:strCache>
                <c:ptCount val="1"/>
                <c:pt idx="0">
                  <c:v>Series 1</c:v>
                </c:pt>
              </c:strCache>
            </c:strRef>
          </c:tx>
          <c:spPr>
            <a:solidFill>
              <a:schemeClr val="accent5"/>
            </a:solidFill>
            <a:ln>
              <a:noFill/>
            </a:ln>
            <a:effectLst/>
          </c:spPr>
          <c:invertIfNegative val="0"/>
          <c:dLbls>
            <c:dLbl>
              <c:idx val="0"/>
              <c:tx>
                <c:rich>
                  <a:bodyPr/>
                  <a:lstStyle/>
                  <a:p>
                    <a:fld id="{ED8B9310-A4D2-421F-BAC1-8F270C956C22}" type="VALUE">
                      <a:rPr lang="en-US" smtClean="0"/>
                      <a:pPr/>
                      <a:t>[VALUE]</a:t>
                    </a:fld>
                    <a:r>
                      <a:rPr lang="en-US"/>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1AB-4181-9004-3F27E1130F87}"/>
                </c:ext>
              </c:extLst>
            </c:dLbl>
            <c:dLbl>
              <c:idx val="1"/>
              <c:tx>
                <c:rich>
                  <a:bodyPr/>
                  <a:lstStyle/>
                  <a:p>
                    <a:fld id="{10399686-E6F4-4883-A78C-DD08B9393F8C}" type="VALUE">
                      <a:rPr lang="en-US" smtClean="0"/>
                      <a:pPr/>
                      <a:t>[VALUE]</a:t>
                    </a:fld>
                    <a:r>
                      <a:rPr lang="en-US"/>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AB-4181-9004-3F27E1130F87}"/>
                </c:ext>
              </c:extLst>
            </c:dLbl>
            <c:dLbl>
              <c:idx val="2"/>
              <c:tx>
                <c:rich>
                  <a:bodyPr/>
                  <a:lstStyle/>
                  <a:p>
                    <a:fld id="{C69DDCFA-D0ED-4FEC-B6E7-D05D3A2A255B}" type="VALUE">
                      <a:rPr lang="en-US" smtClean="0"/>
                      <a:pPr/>
                      <a:t>[VALUE]</a:t>
                    </a:fld>
                    <a:r>
                      <a:rPr lang="en-US"/>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1AB-4181-9004-3F27E1130F87}"/>
                </c:ext>
              </c:extLst>
            </c:dLbl>
            <c:dLbl>
              <c:idx val="3"/>
              <c:tx>
                <c:rich>
                  <a:bodyPr/>
                  <a:lstStyle/>
                  <a:p>
                    <a:r>
                      <a:rPr lang="en-US" dirty="0"/>
                      <a:t>$59.1M</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BB6-4DF8-8F3C-5A4E04C58C58}"/>
                </c:ext>
              </c:extLst>
            </c:dLbl>
            <c:dLbl>
              <c:idx val="4"/>
              <c:tx>
                <c:rich>
                  <a:bodyPr/>
                  <a:lstStyle/>
                  <a:p>
                    <a:r>
                      <a:rPr lang="en-US" dirty="0"/>
                      <a:t>$51.8 M</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22A-4BA6-B16A-0EE197191F95}"/>
                </c:ext>
              </c:extLst>
            </c:dLbl>
            <c:dLbl>
              <c:idx val="5"/>
              <c:tx>
                <c:rich>
                  <a:bodyPr/>
                  <a:lstStyle/>
                  <a:p>
                    <a:fld id="{7C89209F-AE19-4FF7-B084-45CA3F5577B6}" type="VALUE">
                      <a:rPr lang="en-US" smtClean="0"/>
                      <a:pPr/>
                      <a:t>[VALUE]</a:t>
                    </a:fld>
                    <a:r>
                      <a:rPr lang="en-US"/>
                      <a:t>M</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22A-4BA6-B16A-0EE197191F95}"/>
                </c:ext>
              </c:extLst>
            </c:dLbl>
            <c:numFmt formatCode="[$$-409]#,##0.0" sourceLinked="0"/>
            <c:spPr>
              <a:noFill/>
              <a:ln>
                <a:noFill/>
              </a:ln>
              <a:effectLst/>
            </c:spPr>
            <c:txPr>
              <a:bodyPr rot="-5400000" spcFirstLastPara="1" vertOverflow="ellipsis"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2021</c:v>
                </c:pt>
                <c:pt idx="1">
                  <c:v>2022</c:v>
                </c:pt>
                <c:pt idx="2">
                  <c:v>2023</c:v>
                </c:pt>
                <c:pt idx="3">
                  <c:v>2024</c:v>
                </c:pt>
                <c:pt idx="4">
                  <c:v>2025*</c:v>
                </c:pt>
                <c:pt idx="5">
                  <c:v>2026</c:v>
                </c:pt>
              </c:strCache>
            </c:strRef>
          </c:cat>
          <c:val>
            <c:numRef>
              <c:f>Sheet1!$B$2:$B$7</c:f>
              <c:numCache>
                <c:formatCode>General</c:formatCode>
                <c:ptCount val="6"/>
                <c:pt idx="0">
                  <c:v>76</c:v>
                </c:pt>
                <c:pt idx="1">
                  <c:v>67.8</c:v>
                </c:pt>
                <c:pt idx="2">
                  <c:v>59.3</c:v>
                </c:pt>
                <c:pt idx="3">
                  <c:v>59.1</c:v>
                </c:pt>
                <c:pt idx="4">
                  <c:v>51.8</c:v>
                </c:pt>
                <c:pt idx="5">
                  <c:v>43.8</c:v>
                </c:pt>
              </c:numCache>
            </c:numRef>
          </c:val>
          <c:extLst>
            <c:ext xmlns:c16="http://schemas.microsoft.com/office/drawing/2014/chart" uri="{C3380CC4-5D6E-409C-BE32-E72D297353CC}">
              <c16:uniqueId val="{00000000-81CC-4AD2-87DB-457948579668}"/>
            </c:ext>
          </c:extLst>
        </c:ser>
        <c:dLbls>
          <c:showLegendKey val="0"/>
          <c:showVal val="1"/>
          <c:showCatName val="0"/>
          <c:showSerName val="0"/>
          <c:showPercent val="0"/>
          <c:showBubbleSize val="0"/>
        </c:dLbls>
        <c:gapWidth val="100"/>
        <c:overlap val="100"/>
        <c:axId val="469527096"/>
        <c:axId val="469526112"/>
      </c:barChart>
      <c:catAx>
        <c:axId val="4695270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469526112"/>
        <c:crosses val="autoZero"/>
        <c:auto val="1"/>
        <c:lblAlgn val="ctr"/>
        <c:lblOffset val="100"/>
        <c:noMultiLvlLbl val="0"/>
      </c:catAx>
      <c:valAx>
        <c:axId val="469526112"/>
        <c:scaling>
          <c:orientation val="minMax"/>
        </c:scaling>
        <c:delete val="1"/>
        <c:axPos val="l"/>
        <c:numFmt formatCode="General" sourceLinked="1"/>
        <c:majorTickMark val="out"/>
        <c:minorTickMark val="none"/>
        <c:tickLblPos val="nextTo"/>
        <c:crossAx val="469527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sz="2800" b="1" dirty="0">
                <a:latin typeface="Calibri" panose="020F0502020204030204" pitchFamily="34" charset="0"/>
                <a:ea typeface="Calibri" panose="020F0502020204030204" pitchFamily="34" charset="0"/>
                <a:cs typeface="Calibri" panose="020F0502020204030204" pitchFamily="34" charset="0"/>
              </a:rPr>
              <a:t>2021</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cat>
            <c:strRef>
              <c:f>Sheet1!$A$2:$A$4</c:f>
              <c:strCache>
                <c:ptCount val="3"/>
                <c:pt idx="0">
                  <c:v>Poor</c:v>
                </c:pt>
                <c:pt idx="1">
                  <c:v>Fair</c:v>
                </c:pt>
                <c:pt idx="2">
                  <c:v>Good</c:v>
                </c:pt>
              </c:strCache>
            </c:strRef>
          </c:cat>
          <c:val>
            <c:numRef>
              <c:f>Sheet1!$B$2:$B$4</c:f>
              <c:numCache>
                <c:formatCode>General</c:formatCode>
                <c:ptCount val="3"/>
                <c:pt idx="0">
                  <c:v>53</c:v>
                </c:pt>
              </c:numCache>
            </c:numRef>
          </c:val>
          <c:extLst>
            <c:ext xmlns:c16="http://schemas.microsoft.com/office/drawing/2014/chart" uri="{C3380CC4-5D6E-409C-BE32-E72D297353CC}">
              <c16:uniqueId val="{00000000-55B9-43BF-B2E9-6DF9A43FD9A8}"/>
            </c:ext>
          </c:extLst>
        </c:ser>
        <c:ser>
          <c:idx val="1"/>
          <c:order val="1"/>
          <c:tx>
            <c:strRef>
              <c:f>Sheet1!$C$1</c:f>
              <c:strCache>
                <c:ptCount val="1"/>
                <c:pt idx="0">
                  <c:v>Series 2</c:v>
                </c:pt>
              </c:strCache>
            </c:strRef>
          </c:tx>
          <c:spPr>
            <a:solidFill>
              <a:schemeClr val="accent1"/>
            </a:solidFill>
            <a:ln>
              <a:noFill/>
            </a:ln>
            <a:effectLst/>
          </c:spPr>
          <c:invertIfNegative val="0"/>
          <c:cat>
            <c:strRef>
              <c:f>Sheet1!$A$2:$A$4</c:f>
              <c:strCache>
                <c:ptCount val="3"/>
                <c:pt idx="0">
                  <c:v>Poor</c:v>
                </c:pt>
                <c:pt idx="1">
                  <c:v>Fair</c:v>
                </c:pt>
                <c:pt idx="2">
                  <c:v>Good</c:v>
                </c:pt>
              </c:strCache>
            </c:strRef>
          </c:cat>
          <c:val>
            <c:numRef>
              <c:f>Sheet1!$C$2:$C$4</c:f>
              <c:numCache>
                <c:formatCode>General</c:formatCode>
                <c:ptCount val="3"/>
                <c:pt idx="1">
                  <c:v>103</c:v>
                </c:pt>
              </c:numCache>
            </c:numRef>
          </c:val>
          <c:extLst>
            <c:ext xmlns:c16="http://schemas.microsoft.com/office/drawing/2014/chart" uri="{C3380CC4-5D6E-409C-BE32-E72D297353CC}">
              <c16:uniqueId val="{00000001-55B9-43BF-B2E9-6DF9A43FD9A8}"/>
            </c:ext>
          </c:extLst>
        </c:ser>
        <c:ser>
          <c:idx val="2"/>
          <c:order val="2"/>
          <c:tx>
            <c:strRef>
              <c:f>Sheet1!$D$1</c:f>
              <c:strCache>
                <c:ptCount val="1"/>
                <c:pt idx="0">
                  <c:v>Series 3</c:v>
                </c:pt>
              </c:strCache>
            </c:strRef>
          </c:tx>
          <c:spPr>
            <a:solidFill>
              <a:schemeClr val="accent1"/>
            </a:solidFill>
            <a:ln>
              <a:noFill/>
            </a:ln>
            <a:effectLst/>
          </c:spPr>
          <c:invertIfNegative val="0"/>
          <c:dPt>
            <c:idx val="2"/>
            <c:invertIfNegative val="0"/>
            <c:bubble3D val="0"/>
            <c:spPr>
              <a:solidFill>
                <a:schemeClr val="tx2"/>
              </a:solidFill>
              <a:ln>
                <a:noFill/>
              </a:ln>
              <a:effectLst>
                <a:softEdge rad="0"/>
              </a:effectLst>
            </c:spPr>
            <c:extLst>
              <c:ext xmlns:c16="http://schemas.microsoft.com/office/drawing/2014/chart" uri="{C3380CC4-5D6E-409C-BE32-E72D297353CC}">
                <c16:uniqueId val="{00000001-660A-4E61-94FD-B47B4C53FE98}"/>
              </c:ext>
            </c:extLst>
          </c:dPt>
          <c:cat>
            <c:strRef>
              <c:f>Sheet1!$A$2:$A$4</c:f>
              <c:strCache>
                <c:ptCount val="3"/>
                <c:pt idx="0">
                  <c:v>Poor</c:v>
                </c:pt>
                <c:pt idx="1">
                  <c:v>Fair</c:v>
                </c:pt>
                <c:pt idx="2">
                  <c:v>Good</c:v>
                </c:pt>
              </c:strCache>
            </c:strRef>
          </c:cat>
          <c:val>
            <c:numRef>
              <c:f>Sheet1!$D$2:$D$4</c:f>
              <c:numCache>
                <c:formatCode>General</c:formatCode>
                <c:ptCount val="3"/>
                <c:pt idx="2">
                  <c:v>125</c:v>
                </c:pt>
              </c:numCache>
            </c:numRef>
          </c:val>
          <c:extLst>
            <c:ext xmlns:c16="http://schemas.microsoft.com/office/drawing/2014/chart" uri="{C3380CC4-5D6E-409C-BE32-E72D297353CC}">
              <c16:uniqueId val="{00000000-660A-4E61-94FD-B47B4C53FE98}"/>
            </c:ext>
          </c:extLst>
        </c:ser>
        <c:dLbls>
          <c:showLegendKey val="0"/>
          <c:showVal val="0"/>
          <c:showCatName val="0"/>
          <c:showSerName val="0"/>
          <c:showPercent val="0"/>
          <c:showBubbleSize val="0"/>
        </c:dLbls>
        <c:gapWidth val="30"/>
        <c:overlap val="100"/>
        <c:axId val="712189160"/>
        <c:axId val="712187000"/>
      </c:barChart>
      <c:catAx>
        <c:axId val="712189160"/>
        <c:scaling>
          <c:orientation val="minMax"/>
        </c:scaling>
        <c:delete val="1"/>
        <c:axPos val="b"/>
        <c:numFmt formatCode="General" sourceLinked="1"/>
        <c:majorTickMark val="none"/>
        <c:minorTickMark val="none"/>
        <c:tickLblPos val="nextTo"/>
        <c:crossAx val="712187000"/>
        <c:crosses val="autoZero"/>
        <c:auto val="1"/>
        <c:lblAlgn val="ctr"/>
        <c:lblOffset val="100"/>
        <c:noMultiLvlLbl val="0"/>
      </c:catAx>
      <c:valAx>
        <c:axId val="7121870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12189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sz="2800" b="1" dirty="0">
                <a:latin typeface="Calibri" panose="020F0502020204030204" pitchFamily="34" charset="0"/>
                <a:ea typeface="Calibri" panose="020F0502020204030204" pitchFamily="34" charset="0"/>
                <a:cs typeface="Calibri" panose="020F0502020204030204" pitchFamily="34" charset="0"/>
              </a:rPr>
              <a:t>2025</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cat>
            <c:strRef>
              <c:f>Sheet1!$A$2:$A$4</c:f>
              <c:strCache>
                <c:ptCount val="3"/>
                <c:pt idx="0">
                  <c:v>Poor</c:v>
                </c:pt>
                <c:pt idx="1">
                  <c:v>Fair</c:v>
                </c:pt>
                <c:pt idx="2">
                  <c:v>Good</c:v>
                </c:pt>
              </c:strCache>
            </c:strRef>
          </c:cat>
          <c:val>
            <c:numRef>
              <c:f>Sheet1!$B$2:$B$4</c:f>
              <c:numCache>
                <c:formatCode>General</c:formatCode>
                <c:ptCount val="3"/>
                <c:pt idx="0">
                  <c:v>17</c:v>
                </c:pt>
              </c:numCache>
            </c:numRef>
          </c:val>
          <c:extLst>
            <c:ext xmlns:c16="http://schemas.microsoft.com/office/drawing/2014/chart" uri="{C3380CC4-5D6E-409C-BE32-E72D297353CC}">
              <c16:uniqueId val="{00000000-DDAF-4AD4-9A15-E2E2BDB0EAF1}"/>
            </c:ext>
          </c:extLst>
        </c:ser>
        <c:ser>
          <c:idx val="1"/>
          <c:order val="1"/>
          <c:tx>
            <c:strRef>
              <c:f>Sheet1!$C$1</c:f>
              <c:strCache>
                <c:ptCount val="1"/>
                <c:pt idx="0">
                  <c:v>Series 2</c:v>
                </c:pt>
              </c:strCache>
            </c:strRef>
          </c:tx>
          <c:spPr>
            <a:solidFill>
              <a:schemeClr val="accent1"/>
            </a:solidFill>
            <a:ln>
              <a:noFill/>
            </a:ln>
            <a:effectLst/>
          </c:spPr>
          <c:invertIfNegative val="0"/>
          <c:cat>
            <c:strRef>
              <c:f>Sheet1!$A$2:$A$4</c:f>
              <c:strCache>
                <c:ptCount val="3"/>
                <c:pt idx="0">
                  <c:v>Poor</c:v>
                </c:pt>
                <c:pt idx="1">
                  <c:v>Fair</c:v>
                </c:pt>
                <c:pt idx="2">
                  <c:v>Good</c:v>
                </c:pt>
              </c:strCache>
            </c:strRef>
          </c:cat>
          <c:val>
            <c:numRef>
              <c:f>Sheet1!$C$2:$C$4</c:f>
              <c:numCache>
                <c:formatCode>General</c:formatCode>
                <c:ptCount val="3"/>
                <c:pt idx="1">
                  <c:v>166</c:v>
                </c:pt>
              </c:numCache>
            </c:numRef>
          </c:val>
          <c:extLst>
            <c:ext xmlns:c16="http://schemas.microsoft.com/office/drawing/2014/chart" uri="{C3380CC4-5D6E-409C-BE32-E72D297353CC}">
              <c16:uniqueId val="{00000001-DDAF-4AD4-9A15-E2E2BDB0EAF1}"/>
            </c:ext>
          </c:extLst>
        </c:ser>
        <c:ser>
          <c:idx val="2"/>
          <c:order val="2"/>
          <c:tx>
            <c:strRef>
              <c:f>Sheet1!$D$1</c:f>
              <c:strCache>
                <c:ptCount val="1"/>
                <c:pt idx="0">
                  <c:v>Series 3</c:v>
                </c:pt>
              </c:strCache>
            </c:strRef>
          </c:tx>
          <c:spPr>
            <a:solidFill>
              <a:schemeClr val="tx2"/>
            </a:solidFill>
            <a:ln>
              <a:noFill/>
            </a:ln>
            <a:effectLst/>
          </c:spPr>
          <c:invertIfNegative val="0"/>
          <c:cat>
            <c:strRef>
              <c:f>Sheet1!$A$2:$A$4</c:f>
              <c:strCache>
                <c:ptCount val="3"/>
                <c:pt idx="0">
                  <c:v>Poor</c:v>
                </c:pt>
                <c:pt idx="1">
                  <c:v>Fair</c:v>
                </c:pt>
                <c:pt idx="2">
                  <c:v>Good</c:v>
                </c:pt>
              </c:strCache>
            </c:strRef>
          </c:cat>
          <c:val>
            <c:numRef>
              <c:f>Sheet1!$D$2:$D$4</c:f>
              <c:numCache>
                <c:formatCode>General</c:formatCode>
                <c:ptCount val="3"/>
                <c:pt idx="2">
                  <c:v>97</c:v>
                </c:pt>
              </c:numCache>
            </c:numRef>
          </c:val>
          <c:extLst>
            <c:ext xmlns:c16="http://schemas.microsoft.com/office/drawing/2014/chart" uri="{C3380CC4-5D6E-409C-BE32-E72D297353CC}">
              <c16:uniqueId val="{00000000-3DCB-4F54-AFFC-B65935443C88}"/>
            </c:ext>
          </c:extLst>
        </c:ser>
        <c:dLbls>
          <c:showLegendKey val="0"/>
          <c:showVal val="0"/>
          <c:showCatName val="0"/>
          <c:showSerName val="0"/>
          <c:showPercent val="0"/>
          <c:showBubbleSize val="0"/>
        </c:dLbls>
        <c:gapWidth val="30"/>
        <c:overlap val="100"/>
        <c:axId val="712189160"/>
        <c:axId val="712187000"/>
      </c:barChart>
      <c:catAx>
        <c:axId val="712189160"/>
        <c:scaling>
          <c:orientation val="minMax"/>
        </c:scaling>
        <c:delete val="1"/>
        <c:axPos val="b"/>
        <c:numFmt formatCode="General" sourceLinked="1"/>
        <c:majorTickMark val="none"/>
        <c:minorTickMark val="none"/>
        <c:tickLblPos val="nextTo"/>
        <c:crossAx val="712187000"/>
        <c:crosses val="autoZero"/>
        <c:auto val="1"/>
        <c:lblAlgn val="ctr"/>
        <c:lblOffset val="100"/>
        <c:noMultiLvlLbl val="0"/>
      </c:catAx>
      <c:valAx>
        <c:axId val="7121870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12189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62626262626262"/>
          <c:y val="0.1481249908879804"/>
          <c:w val="0.7247474747474747"/>
          <c:h val="0.76696888736657931"/>
        </c:manualLayout>
      </c:layout>
      <c:barChart>
        <c:barDir val="bar"/>
        <c:grouping val="clustered"/>
        <c:varyColors val="0"/>
        <c:ser>
          <c:idx val="0"/>
          <c:order val="0"/>
          <c:tx>
            <c:strRef>
              <c:f>Sheet1!$B$1</c:f>
              <c:strCache>
                <c:ptCount val="1"/>
                <c:pt idx="0">
                  <c:v>Series 1</c:v>
                </c:pt>
              </c:strCache>
            </c:strRef>
          </c:tx>
          <c:spPr>
            <a:solidFill>
              <a:schemeClr val="accent5"/>
            </a:solidFill>
            <a:ln>
              <a:noFill/>
            </a:ln>
            <a:effectLst/>
          </c:spPr>
          <c:invertIfNegative val="0"/>
          <c:dLbls>
            <c:delete val="1"/>
          </c:dLbls>
          <c:cat>
            <c:strRef>
              <c:f>Sheet1!$A$2:$A$7</c:f>
              <c:strCache>
                <c:ptCount val="6"/>
                <c:pt idx="0">
                  <c:v>             Unfunded</c:v>
                </c:pt>
                <c:pt idx="1">
                  <c:v>2030</c:v>
                </c:pt>
                <c:pt idx="2">
                  <c:v>2029</c:v>
                </c:pt>
                <c:pt idx="3">
                  <c:v>2028</c:v>
                </c:pt>
                <c:pt idx="4">
                  <c:v>2027</c:v>
                </c:pt>
                <c:pt idx="5">
                  <c:v>2026</c:v>
                </c:pt>
              </c:strCache>
            </c:strRef>
          </c:cat>
          <c:val>
            <c:numRef>
              <c:f>Sheet1!$B$2:$B$7</c:f>
              <c:numCache>
                <c:formatCode>General</c:formatCode>
                <c:ptCount val="6"/>
                <c:pt idx="0">
                  <c:v>8.5</c:v>
                </c:pt>
                <c:pt idx="1">
                  <c:v>9.5</c:v>
                </c:pt>
                <c:pt idx="2">
                  <c:v>12.3</c:v>
                </c:pt>
                <c:pt idx="3">
                  <c:v>10.1</c:v>
                </c:pt>
                <c:pt idx="4">
                  <c:v>21</c:v>
                </c:pt>
                <c:pt idx="5">
                  <c:v>9.4</c:v>
                </c:pt>
              </c:numCache>
            </c:numRef>
          </c:val>
          <c:extLst>
            <c:ext xmlns:c16="http://schemas.microsoft.com/office/drawing/2014/chart" uri="{C3380CC4-5D6E-409C-BE32-E72D297353CC}">
              <c16:uniqueId val="{00000000-9B54-43B4-8023-17F3E46414C1}"/>
            </c:ext>
          </c:extLst>
        </c:ser>
        <c:dLbls>
          <c:showLegendKey val="0"/>
          <c:showVal val="1"/>
          <c:showCatName val="0"/>
          <c:showSerName val="0"/>
          <c:showPercent val="0"/>
          <c:showBubbleSize val="0"/>
        </c:dLbls>
        <c:gapWidth val="100"/>
        <c:axId val="469527096"/>
        <c:axId val="469526112"/>
      </c:barChart>
      <c:catAx>
        <c:axId val="46952709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469526112"/>
        <c:crosses val="autoZero"/>
        <c:auto val="1"/>
        <c:lblAlgn val="ctr"/>
        <c:lblOffset val="100"/>
        <c:noMultiLvlLbl val="0"/>
      </c:catAx>
      <c:valAx>
        <c:axId val="469526112"/>
        <c:scaling>
          <c:orientation val="minMax"/>
        </c:scaling>
        <c:delete val="1"/>
        <c:axPos val="b"/>
        <c:numFmt formatCode="General" sourceLinked="1"/>
        <c:majorTickMark val="out"/>
        <c:minorTickMark val="none"/>
        <c:tickLblPos val="nextTo"/>
        <c:crossAx val="469527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0.45132</cdr:x>
      <cdr:y>0.48035</cdr:y>
    </cdr:from>
    <cdr:to>
      <cdr:x>0.56382</cdr:x>
      <cdr:y>0.6005</cdr:y>
    </cdr:to>
    <cdr:sp macro="" textlink="">
      <cdr:nvSpPr>
        <cdr:cNvPr id="2" name="TextBox 1">
          <a:extLst xmlns:a="http://schemas.openxmlformats.org/drawingml/2006/main">
            <a:ext uri="{FF2B5EF4-FFF2-40B4-BE49-F238E27FC236}">
              <a16:creationId xmlns:a16="http://schemas.microsoft.com/office/drawing/2014/main" id="{054DB9FF-99DD-4CB8-A799-49ABC4822437}"/>
            </a:ext>
          </a:extLst>
        </cdr:cNvPr>
        <cdr:cNvSpPr txBox="1"/>
      </cdr:nvSpPr>
      <cdr:spPr>
        <a:xfrm xmlns:a="http://schemas.openxmlformats.org/drawingml/2006/main">
          <a:off x="4844612" y="3626067"/>
          <a:ext cx="1207605" cy="90699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800" dirty="0">
              <a:effectLst>
                <a:outerShdw blurRad="38100" dist="38100" dir="2700000" algn="tl">
                  <a:srgbClr val="000000">
                    <a:alpha val="43137"/>
                  </a:srgbClr>
                </a:outerShdw>
              </a:effectLst>
            </a:rPr>
            <a:t>Total Revenue</a:t>
          </a:r>
        </a:p>
        <a:p xmlns:a="http://schemas.openxmlformats.org/drawingml/2006/main">
          <a:pPr algn="ctr"/>
          <a:r>
            <a:rPr lang="en-US" sz="3200" b="1" dirty="0">
              <a:effectLst>
                <a:outerShdw blurRad="38100" dist="38100" dir="2700000" algn="tl">
                  <a:srgbClr val="000000">
                    <a:alpha val="43137"/>
                  </a:srgbClr>
                </a:outerShdw>
              </a:effectLst>
            </a:rPr>
            <a:t>$208,809,400</a:t>
          </a:r>
        </a:p>
      </cdr:txBody>
    </cdr:sp>
  </cdr:relSizeAnchor>
</c:userShapes>
</file>

<file path=ppt/drawings/drawing2.xml><?xml version="1.0" encoding="utf-8"?>
<c:userShapes xmlns:c="http://schemas.openxmlformats.org/drawingml/2006/chart">
  <cdr:relSizeAnchor xmlns:cdr="http://schemas.openxmlformats.org/drawingml/2006/chartDrawing">
    <cdr:from>
      <cdr:x>0.45132</cdr:x>
      <cdr:y>0.48035</cdr:y>
    </cdr:from>
    <cdr:to>
      <cdr:x>0.56382</cdr:x>
      <cdr:y>0.6005</cdr:y>
    </cdr:to>
    <cdr:sp macro="" textlink="">
      <cdr:nvSpPr>
        <cdr:cNvPr id="2" name="TextBox 1">
          <a:extLst xmlns:a="http://schemas.openxmlformats.org/drawingml/2006/main">
            <a:ext uri="{FF2B5EF4-FFF2-40B4-BE49-F238E27FC236}">
              <a16:creationId xmlns:a16="http://schemas.microsoft.com/office/drawing/2014/main" id="{054DB9FF-99DD-4CB8-A799-49ABC4822437}"/>
            </a:ext>
          </a:extLst>
        </cdr:cNvPr>
        <cdr:cNvSpPr txBox="1"/>
      </cdr:nvSpPr>
      <cdr:spPr>
        <a:xfrm xmlns:a="http://schemas.openxmlformats.org/drawingml/2006/main">
          <a:off x="4844612" y="3626067"/>
          <a:ext cx="1207605" cy="90699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800" dirty="0">
              <a:effectLst>
                <a:outerShdw blurRad="38100" dist="38100" dir="2700000" algn="tl">
                  <a:srgbClr val="000000">
                    <a:alpha val="43137"/>
                  </a:srgbClr>
                </a:outerShdw>
              </a:effectLst>
            </a:rPr>
            <a:t>Total Expenses</a:t>
          </a:r>
        </a:p>
        <a:p xmlns:a="http://schemas.openxmlformats.org/drawingml/2006/main">
          <a:pPr algn="ctr"/>
          <a:r>
            <a:rPr lang="en-US" sz="3200" b="1" dirty="0">
              <a:effectLst>
                <a:outerShdw blurRad="38100" dist="38100" dir="2700000" algn="tl">
                  <a:srgbClr val="000000">
                    <a:alpha val="43137"/>
                  </a:srgbClr>
                </a:outerShdw>
              </a:effectLst>
            </a:rPr>
            <a:t>$208,809,400</a:t>
          </a:r>
        </a:p>
        <a:p xmlns:a="http://schemas.openxmlformats.org/drawingml/2006/main">
          <a:pPr algn="ctr"/>
          <a:endParaRPr lang="en-US" sz="3200" b="1" dirty="0">
            <a:effectLst>
              <a:outerShdw blurRad="38100" dist="38100" dir="2700000" algn="tl">
                <a:srgbClr val="000000">
                  <a:alpha val="43137"/>
                </a:srgbClr>
              </a:outerShdw>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0.76964</cdr:x>
      <cdr:y>0.29895</cdr:y>
    </cdr:from>
    <cdr:to>
      <cdr:x>1</cdr:x>
      <cdr:y>0.39296</cdr:y>
    </cdr:to>
    <cdr:sp macro="" textlink="">
      <cdr:nvSpPr>
        <cdr:cNvPr id="2" name="TextBox 1">
          <a:extLst xmlns:a="http://schemas.openxmlformats.org/drawingml/2006/main">
            <a:ext uri="{FF2B5EF4-FFF2-40B4-BE49-F238E27FC236}">
              <a16:creationId xmlns:a16="http://schemas.microsoft.com/office/drawing/2014/main" id="{AE9ABC0F-98A2-6833-9131-32C2DA8D9E0B}"/>
            </a:ext>
          </a:extLst>
        </cdr:cNvPr>
        <cdr:cNvSpPr txBox="1"/>
      </cdr:nvSpPr>
      <cdr:spPr>
        <a:xfrm xmlns:a="http://schemas.openxmlformats.org/drawingml/2006/main">
          <a:off x="7741347" y="1619915"/>
          <a:ext cx="2317053" cy="5094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600" b="1" dirty="0">
              <a:solidFill>
                <a:schemeClr val="accent3">
                  <a:lumMod val="75000"/>
                </a:schemeClr>
              </a:solidFill>
            </a:rPr>
            <a:t>-$32M (-42%)</a:t>
          </a:r>
        </a:p>
      </cdr:txBody>
    </cdr:sp>
  </cdr:relSizeAnchor>
  <cdr:relSizeAnchor xmlns:cdr="http://schemas.openxmlformats.org/drawingml/2006/chartDrawing">
    <cdr:from>
      <cdr:x>0.16548</cdr:x>
      <cdr:y>0.21547</cdr:y>
    </cdr:from>
    <cdr:to>
      <cdr:x>0.83452</cdr:x>
      <cdr:y>0.46596</cdr:y>
    </cdr:to>
    <cdr:cxnSp macro="">
      <cdr:nvCxnSpPr>
        <cdr:cNvPr id="6" name="Straight Arrow Connector 5">
          <a:extLst xmlns:a="http://schemas.openxmlformats.org/drawingml/2006/main">
            <a:ext uri="{FF2B5EF4-FFF2-40B4-BE49-F238E27FC236}">
              <a16:creationId xmlns:a16="http://schemas.microsoft.com/office/drawing/2014/main" id="{B30D7A4E-C12D-6510-CEC3-B4F05FBF788D}"/>
            </a:ext>
          </a:extLst>
        </cdr:cNvPr>
        <cdr:cNvCxnSpPr/>
      </cdr:nvCxnSpPr>
      <cdr:spPr>
        <a:xfrm xmlns:a="http://schemas.openxmlformats.org/drawingml/2006/main">
          <a:off x="1664494" y="1167554"/>
          <a:ext cx="6729412" cy="1357313"/>
        </a:xfrm>
        <a:prstGeom xmlns:a="http://schemas.openxmlformats.org/drawingml/2006/main" prst="straightConnector1">
          <a:avLst/>
        </a:prstGeom>
        <a:ln xmlns:a="http://schemas.openxmlformats.org/drawingml/2006/main" w="76200">
          <a:solidFill>
            <a:schemeClr val="accent3"/>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0.80404</cdr:x>
      <cdr:y>0.43344</cdr:y>
    </cdr:from>
    <cdr:to>
      <cdr:x>1</cdr:x>
      <cdr:y>0.53188</cdr:y>
    </cdr:to>
    <cdr:sp macro="" textlink="">
      <cdr:nvSpPr>
        <cdr:cNvPr id="7" name="TextBox 6">
          <a:extLst xmlns:a="http://schemas.openxmlformats.org/drawingml/2006/main">
            <a:ext uri="{FF2B5EF4-FFF2-40B4-BE49-F238E27FC236}">
              <a16:creationId xmlns:a16="http://schemas.microsoft.com/office/drawing/2014/main" id="{1F110361-0378-A627-F116-AE8DC6FF5222}"/>
            </a:ext>
          </a:extLst>
        </cdr:cNvPr>
        <cdr:cNvSpPr txBox="1"/>
      </cdr:nvSpPr>
      <cdr:spPr>
        <a:xfrm xmlns:a="http://schemas.openxmlformats.org/drawingml/2006/main">
          <a:off x="8087360" y="2348654"/>
          <a:ext cx="1971040" cy="533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0.80404</cdr:x>
      <cdr:y>0.43344</cdr:y>
    </cdr:from>
    <cdr:to>
      <cdr:x>1</cdr:x>
      <cdr:y>0.53188</cdr:y>
    </cdr:to>
    <cdr:sp macro="" textlink="">
      <cdr:nvSpPr>
        <cdr:cNvPr id="7" name="TextBox 6">
          <a:extLst xmlns:a="http://schemas.openxmlformats.org/drawingml/2006/main">
            <a:ext uri="{FF2B5EF4-FFF2-40B4-BE49-F238E27FC236}">
              <a16:creationId xmlns:a16="http://schemas.microsoft.com/office/drawing/2014/main" id="{1F110361-0378-A627-F116-AE8DC6FF5222}"/>
            </a:ext>
          </a:extLst>
        </cdr:cNvPr>
        <cdr:cNvSpPr txBox="1"/>
      </cdr:nvSpPr>
      <cdr:spPr>
        <a:xfrm xmlns:a="http://schemas.openxmlformats.org/drawingml/2006/main">
          <a:off x="8087360" y="2348654"/>
          <a:ext cx="1971040" cy="533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511869C6-8604-45B8-B26E-D2D90A4158FD}" type="datetimeFigureOut">
              <a:rPr lang="en-US" smtClean="0"/>
              <a:t>9/28/2025</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2C0D00A6-AF9C-402C-BE19-7AA72E3BF35E}" type="slidenum">
              <a:rPr lang="en-US" smtClean="0"/>
              <a:t>‹#›</a:t>
            </a:fld>
            <a:endParaRPr lang="en-US"/>
          </a:p>
        </p:txBody>
      </p:sp>
    </p:spTree>
    <p:extLst>
      <p:ext uri="{BB962C8B-B14F-4D97-AF65-F5344CB8AC3E}">
        <p14:creationId xmlns:p14="http://schemas.microsoft.com/office/powerpoint/2010/main" val="3849308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D00A6-AF9C-402C-BE19-7AA72E3BF35E}" type="slidenum">
              <a:rPr lang="en-US" smtClean="0"/>
              <a:t>1</a:t>
            </a:fld>
            <a:endParaRPr lang="en-US"/>
          </a:p>
        </p:txBody>
      </p:sp>
    </p:spTree>
    <p:extLst>
      <p:ext uri="{BB962C8B-B14F-4D97-AF65-F5344CB8AC3E}">
        <p14:creationId xmlns:p14="http://schemas.microsoft.com/office/powerpoint/2010/main" val="3976635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0D00A6-AF9C-402C-BE19-7AA72E3BF35E}" type="slidenum">
              <a:rPr lang="en-US" smtClean="0"/>
              <a:t>10</a:t>
            </a:fld>
            <a:endParaRPr lang="en-US"/>
          </a:p>
        </p:txBody>
      </p:sp>
    </p:spTree>
    <p:extLst>
      <p:ext uri="{BB962C8B-B14F-4D97-AF65-F5344CB8AC3E}">
        <p14:creationId xmlns:p14="http://schemas.microsoft.com/office/powerpoint/2010/main" val="2481104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6CC6F-0390-9339-B176-1146C345E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FEA7A-A5A9-8822-E83F-1AE01456D8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0B3B0A-F07A-FF8C-C568-0512C13503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6D7DED-3EF2-5077-D848-6AAA79796CC1}"/>
              </a:ext>
            </a:extLst>
          </p:cNvPr>
          <p:cNvSpPr>
            <a:spLocks noGrp="1"/>
          </p:cNvSpPr>
          <p:nvPr>
            <p:ph type="sldNum" sz="quarter" idx="5"/>
          </p:nvPr>
        </p:nvSpPr>
        <p:spPr/>
        <p:txBody>
          <a:bodyPr/>
          <a:lstStyle/>
          <a:p>
            <a:fld id="{2C0D00A6-AF9C-402C-BE19-7AA72E3BF35E}" type="slidenum">
              <a:rPr lang="en-US" smtClean="0"/>
              <a:t>11</a:t>
            </a:fld>
            <a:endParaRPr lang="en-US"/>
          </a:p>
        </p:txBody>
      </p:sp>
    </p:spTree>
    <p:extLst>
      <p:ext uri="{BB962C8B-B14F-4D97-AF65-F5344CB8AC3E}">
        <p14:creationId xmlns:p14="http://schemas.microsoft.com/office/powerpoint/2010/main" val="92001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0D00A6-AF9C-402C-BE19-7AA72E3BF35E}" type="slidenum">
              <a:rPr lang="en-US" smtClean="0"/>
              <a:t>12</a:t>
            </a:fld>
            <a:endParaRPr lang="en-US"/>
          </a:p>
        </p:txBody>
      </p:sp>
    </p:spTree>
    <p:extLst>
      <p:ext uri="{BB962C8B-B14F-4D97-AF65-F5344CB8AC3E}">
        <p14:creationId xmlns:p14="http://schemas.microsoft.com/office/powerpoint/2010/main" val="3726173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0D00A6-AF9C-402C-BE19-7AA72E3BF35E}" type="slidenum">
              <a:rPr lang="en-US" smtClean="0"/>
              <a:t>13</a:t>
            </a:fld>
            <a:endParaRPr lang="en-US"/>
          </a:p>
        </p:txBody>
      </p:sp>
    </p:spTree>
    <p:extLst>
      <p:ext uri="{BB962C8B-B14F-4D97-AF65-F5344CB8AC3E}">
        <p14:creationId xmlns:p14="http://schemas.microsoft.com/office/powerpoint/2010/main" val="3460317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D00A6-AF9C-402C-BE19-7AA72E3BF35E}" type="slidenum">
              <a:rPr lang="en-US" smtClean="0"/>
              <a:t>14</a:t>
            </a:fld>
            <a:endParaRPr lang="en-US"/>
          </a:p>
        </p:txBody>
      </p:sp>
    </p:spTree>
    <p:extLst>
      <p:ext uri="{BB962C8B-B14F-4D97-AF65-F5344CB8AC3E}">
        <p14:creationId xmlns:p14="http://schemas.microsoft.com/office/powerpoint/2010/main" val="2900802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0D00A6-AF9C-402C-BE19-7AA72E3BF35E}" type="slidenum">
              <a:rPr lang="en-US" smtClean="0"/>
              <a:t>2</a:t>
            </a:fld>
            <a:endParaRPr lang="en-US"/>
          </a:p>
        </p:txBody>
      </p:sp>
    </p:spTree>
    <p:extLst>
      <p:ext uri="{BB962C8B-B14F-4D97-AF65-F5344CB8AC3E}">
        <p14:creationId xmlns:p14="http://schemas.microsoft.com/office/powerpoint/2010/main" val="108884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D00A6-AF9C-402C-BE19-7AA72E3BF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3942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D00A6-AF9C-402C-BE19-7AA72E3BF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422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42C0F-6ED7-1D2A-136D-755FA31E76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B9E56-06EC-E1D4-C66B-2A83F608F3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C11F65-ADEE-DD92-311D-9015B3775A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B1B349-7300-95C1-E160-2211208AED27}"/>
              </a:ext>
            </a:extLst>
          </p:cNvPr>
          <p:cNvSpPr>
            <a:spLocks noGrp="1"/>
          </p:cNvSpPr>
          <p:nvPr>
            <p:ph type="sldNum" sz="quarter" idx="5"/>
          </p:nvPr>
        </p:nvSpPr>
        <p:spPr/>
        <p:txBody>
          <a:bodyPr/>
          <a:lstStyle/>
          <a:p>
            <a:fld id="{2C0D00A6-AF9C-402C-BE19-7AA72E3BF35E}" type="slidenum">
              <a:rPr lang="en-US" smtClean="0"/>
              <a:t>5</a:t>
            </a:fld>
            <a:endParaRPr lang="en-US"/>
          </a:p>
        </p:txBody>
      </p:sp>
    </p:spTree>
    <p:extLst>
      <p:ext uri="{BB962C8B-B14F-4D97-AF65-F5344CB8AC3E}">
        <p14:creationId xmlns:p14="http://schemas.microsoft.com/office/powerpoint/2010/main" val="2174690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50F02-1DAE-927C-951C-CC7E9E25CC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E84D1-F3E4-ED05-D2E2-5D06B2D31C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111B91-5DA3-3419-6F3F-7DD5C6528E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7E7F16-827C-C76F-AB82-4B0D984FBD98}"/>
              </a:ext>
            </a:extLst>
          </p:cNvPr>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C0D00A6-AF9C-402C-BE19-7AA72E3BF35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801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E7E75-F3E1-137F-7604-C118AF8A6C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93C062-FEDF-024A-A967-76B84E81AA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78AB1-861D-DF48-A568-C57DE1A991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050858-5E5F-A02E-9056-135F52394B30}"/>
              </a:ext>
            </a:extLst>
          </p:cNvPr>
          <p:cNvSpPr>
            <a:spLocks noGrp="1"/>
          </p:cNvSpPr>
          <p:nvPr>
            <p:ph type="sldNum" sz="quarter" idx="5"/>
          </p:nvPr>
        </p:nvSpPr>
        <p:spPr/>
        <p:txBody>
          <a:bodyPr/>
          <a:lstStyle/>
          <a:p>
            <a:fld id="{2C0D00A6-AF9C-402C-BE19-7AA72E3BF35E}" type="slidenum">
              <a:rPr lang="en-US" smtClean="0"/>
              <a:t>7</a:t>
            </a:fld>
            <a:endParaRPr lang="en-US"/>
          </a:p>
        </p:txBody>
      </p:sp>
    </p:spTree>
    <p:extLst>
      <p:ext uri="{BB962C8B-B14F-4D97-AF65-F5344CB8AC3E}">
        <p14:creationId xmlns:p14="http://schemas.microsoft.com/office/powerpoint/2010/main" val="3176376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94% of roads are in fair or good position. Not bad to have majority in the middle because it means we are taking care of our roads to prevent less expensive reconstructing costs</a:t>
            </a:r>
          </a:p>
        </p:txBody>
      </p:sp>
      <p:sp>
        <p:nvSpPr>
          <p:cNvPr id="4" name="Slide Number Placeholder 3"/>
          <p:cNvSpPr>
            <a:spLocks noGrp="1"/>
          </p:cNvSpPr>
          <p:nvPr>
            <p:ph type="sldNum" sz="quarter" idx="5"/>
          </p:nvPr>
        </p:nvSpPr>
        <p:spPr/>
        <p:txBody>
          <a:bodyPr/>
          <a:lstStyle/>
          <a:p>
            <a:fld id="{2C0D00A6-AF9C-402C-BE19-7AA72E3BF35E}" type="slidenum">
              <a:rPr lang="en-US" smtClean="0"/>
              <a:t>8</a:t>
            </a:fld>
            <a:endParaRPr lang="en-US"/>
          </a:p>
        </p:txBody>
      </p:sp>
    </p:spTree>
    <p:extLst>
      <p:ext uri="{BB962C8B-B14F-4D97-AF65-F5344CB8AC3E}">
        <p14:creationId xmlns:p14="http://schemas.microsoft.com/office/powerpoint/2010/main" val="969596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larger projects. Many more in the capital improvement plan</a:t>
            </a:r>
          </a:p>
        </p:txBody>
      </p:sp>
      <p:sp>
        <p:nvSpPr>
          <p:cNvPr id="4" name="Slide Number Placeholder 3"/>
          <p:cNvSpPr>
            <a:spLocks noGrp="1"/>
          </p:cNvSpPr>
          <p:nvPr>
            <p:ph type="sldNum" sz="quarter" idx="5"/>
          </p:nvPr>
        </p:nvSpPr>
        <p:spPr/>
        <p:txBody>
          <a:bodyPr/>
          <a:lstStyle/>
          <a:p>
            <a:fld id="{2C0D00A6-AF9C-402C-BE19-7AA72E3BF35E}" type="slidenum">
              <a:rPr lang="en-US" smtClean="0"/>
              <a:t>9</a:t>
            </a:fld>
            <a:endParaRPr lang="en-US"/>
          </a:p>
        </p:txBody>
      </p:sp>
    </p:spTree>
    <p:extLst>
      <p:ext uri="{BB962C8B-B14F-4D97-AF65-F5344CB8AC3E}">
        <p14:creationId xmlns:p14="http://schemas.microsoft.com/office/powerpoint/2010/main" val="2701319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b="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F5B01A-98AF-4AC1-80E2-63C07D040E27}"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La Crosse County Logo ">
            <a:extLst>
              <a:ext uri="{FF2B5EF4-FFF2-40B4-BE49-F238E27FC236}">
                <a16:creationId xmlns:a16="http://schemas.microsoft.com/office/drawing/2014/main" id="{B8D8176D-0825-4A2C-B2E5-2DFEF3687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4311" y="5512279"/>
            <a:ext cx="1186732" cy="516317"/>
          </a:xfrm>
          <a:prstGeom prst="rect">
            <a:avLst/>
          </a:prstGeom>
        </p:spPr>
      </p:pic>
    </p:spTree>
    <p:extLst>
      <p:ext uri="{BB962C8B-B14F-4D97-AF65-F5344CB8AC3E}">
        <p14:creationId xmlns:p14="http://schemas.microsoft.com/office/powerpoint/2010/main" val="295165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97280" y="1845734"/>
            <a:ext cx="10058400" cy="402336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5B01A-98AF-4AC1-80E2-63C07D040E27}"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06462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5B01A-98AF-4AC1-80E2-63C07D040E27}"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6745B812-A15D-4BF7-B402-AFBD2D471D9A}"/>
              </a:ext>
            </a:extLst>
          </p:cNvPr>
          <p:cNvPicPr>
            <a:picLocks noChangeAspect="1"/>
          </p:cNvPicPr>
          <p:nvPr/>
        </p:nvPicPr>
        <p:blipFill>
          <a:blip r:embed="rId2"/>
          <a:stretch>
            <a:fillRect/>
          </a:stretch>
        </p:blipFill>
        <p:spPr>
          <a:xfrm rot="5400000">
            <a:off x="-112859" y="4638801"/>
            <a:ext cx="1902117" cy="829128"/>
          </a:xfrm>
          <a:prstGeom prst="rect">
            <a:avLst/>
          </a:prstGeom>
        </p:spPr>
      </p:pic>
    </p:spTree>
    <p:extLst>
      <p:ext uri="{BB962C8B-B14F-4D97-AF65-F5344CB8AC3E}">
        <p14:creationId xmlns:p14="http://schemas.microsoft.com/office/powerpoint/2010/main" val="3961989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b="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F5B01A-98AF-4AC1-80E2-63C07D040E27}"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La Crosse County Logo ">
            <a:extLst>
              <a:ext uri="{FF2B5EF4-FFF2-40B4-BE49-F238E27FC236}">
                <a16:creationId xmlns:a16="http://schemas.microsoft.com/office/drawing/2014/main" id="{B8D8176D-0825-4A2C-B2E5-2DFEF3687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0" y="5807589"/>
            <a:ext cx="730351" cy="317757"/>
          </a:xfrm>
          <a:prstGeom prst="rect">
            <a:avLst/>
          </a:prstGeom>
        </p:spPr>
      </p:pic>
    </p:spTree>
    <p:extLst>
      <p:ext uri="{BB962C8B-B14F-4D97-AF65-F5344CB8AC3E}">
        <p14:creationId xmlns:p14="http://schemas.microsoft.com/office/powerpoint/2010/main" val="3227685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097280" y="1957872"/>
            <a:ext cx="100584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5B01A-98AF-4AC1-80E2-63C07D040E27}"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89517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F5B01A-98AF-4AC1-80E2-63C07D040E27}"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La Crosse County Logo ">
            <a:extLst>
              <a:ext uri="{FF2B5EF4-FFF2-40B4-BE49-F238E27FC236}">
                <a16:creationId xmlns:a16="http://schemas.microsoft.com/office/drawing/2014/main" id="{665CE951-12A3-FE23-60ED-43BED096F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5680" y="5807589"/>
            <a:ext cx="730351" cy="317757"/>
          </a:xfrm>
          <a:prstGeom prst="rect">
            <a:avLst/>
          </a:prstGeom>
        </p:spPr>
      </p:pic>
    </p:spTree>
    <p:extLst>
      <p:ext uri="{BB962C8B-B14F-4D97-AF65-F5344CB8AC3E}">
        <p14:creationId xmlns:p14="http://schemas.microsoft.com/office/powerpoint/2010/main" val="3184569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F5B01A-98AF-4AC1-80E2-63C07D040E27}"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60199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F5B01A-98AF-4AC1-80E2-63C07D040E27}" type="datetimeFigureOut">
              <a:rPr lang="en-US" smtClean="0"/>
              <a:t>9/28/2025</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7678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F5B01A-98AF-4AC1-80E2-63C07D040E27}" type="datetimeFigureOut">
              <a:rPr lang="en-US" smtClean="0"/>
              <a:t>9/28/2025</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69836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8F5B01A-98AF-4AC1-80E2-63C07D040E27}" type="datetimeFigureOut">
              <a:rPr lang="en-US" smtClean="0"/>
              <a:t>9/28/2025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pic>
        <p:nvPicPr>
          <p:cNvPr id="2" name="Picture 1" descr="La Crosse County Logo ">
            <a:extLst>
              <a:ext uri="{FF2B5EF4-FFF2-40B4-BE49-F238E27FC236}">
                <a16:creationId xmlns:a16="http://schemas.microsoft.com/office/drawing/2014/main" id="{04C66002-A465-102A-F1E3-3256B14EA5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5680" y="5807589"/>
            <a:ext cx="730351" cy="317757"/>
          </a:xfrm>
          <a:prstGeom prst="rect">
            <a:avLst/>
          </a:prstGeom>
        </p:spPr>
      </p:pic>
    </p:spTree>
    <p:extLst>
      <p:ext uri="{BB962C8B-B14F-4D97-AF65-F5344CB8AC3E}">
        <p14:creationId xmlns:p14="http://schemas.microsoft.com/office/powerpoint/2010/main" val="1626973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8F5B01A-98AF-4AC1-80E2-63C07D040E27}" type="datetimeFigureOut">
              <a:rPr lang="en-US" smtClean="0"/>
              <a:t>9/28/2025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pic>
        <p:nvPicPr>
          <p:cNvPr id="7" name="Picture 6" descr="La Crosse County Logo ">
            <a:extLst>
              <a:ext uri="{FF2B5EF4-FFF2-40B4-BE49-F238E27FC236}">
                <a16:creationId xmlns:a16="http://schemas.microsoft.com/office/drawing/2014/main" id="{CC2D15C9-840D-9E60-18F8-1A5EAB78DF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92840" y="6324590"/>
            <a:ext cx="730351" cy="317757"/>
          </a:xfrm>
          <a:prstGeom prst="rect">
            <a:avLst/>
          </a:prstGeom>
        </p:spPr>
      </p:pic>
    </p:spTree>
    <p:extLst>
      <p:ext uri="{BB962C8B-B14F-4D97-AF65-F5344CB8AC3E}">
        <p14:creationId xmlns:p14="http://schemas.microsoft.com/office/powerpoint/2010/main" val="384143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097280" y="1957872"/>
            <a:ext cx="100584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5B01A-98AF-4AC1-80E2-63C07D040E27}"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21889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5B01A-98AF-4AC1-80E2-63C07D040E27}"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86985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97280" y="1845734"/>
            <a:ext cx="10058400" cy="402336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5B01A-98AF-4AC1-80E2-63C07D040E27}"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31597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5B01A-98AF-4AC1-80E2-63C07D040E27}"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6745B812-A15D-4BF7-B402-AFBD2D471D9A}"/>
              </a:ext>
            </a:extLst>
          </p:cNvPr>
          <p:cNvPicPr>
            <a:picLocks noChangeAspect="1"/>
          </p:cNvPicPr>
          <p:nvPr/>
        </p:nvPicPr>
        <p:blipFill>
          <a:blip r:embed="rId2"/>
          <a:stretch>
            <a:fillRect/>
          </a:stretch>
        </p:blipFill>
        <p:spPr>
          <a:xfrm rot="5400000">
            <a:off x="155388" y="5321613"/>
            <a:ext cx="951059" cy="414564"/>
          </a:xfrm>
          <a:prstGeom prst="rect">
            <a:avLst/>
          </a:prstGeom>
        </p:spPr>
      </p:pic>
    </p:spTree>
    <p:extLst>
      <p:ext uri="{BB962C8B-B14F-4D97-AF65-F5344CB8AC3E}">
        <p14:creationId xmlns:p14="http://schemas.microsoft.com/office/powerpoint/2010/main" val="3005643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b="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F5B01A-98AF-4AC1-80E2-63C07D040E27}"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La Crosse County Logo ">
            <a:extLst>
              <a:ext uri="{FF2B5EF4-FFF2-40B4-BE49-F238E27FC236}">
                <a16:creationId xmlns:a16="http://schemas.microsoft.com/office/drawing/2014/main" id="{58DC9CE7-B9FD-1C0D-E07C-D27490C705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5680" y="5807589"/>
            <a:ext cx="730351" cy="317757"/>
          </a:xfrm>
          <a:prstGeom prst="rect">
            <a:avLst/>
          </a:prstGeom>
        </p:spPr>
      </p:pic>
    </p:spTree>
    <p:extLst>
      <p:ext uri="{BB962C8B-B14F-4D97-AF65-F5344CB8AC3E}">
        <p14:creationId xmlns:p14="http://schemas.microsoft.com/office/powerpoint/2010/main" val="2025496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097280" y="1957872"/>
            <a:ext cx="100584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5B01A-98AF-4AC1-80E2-63C07D040E27}"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52853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F5B01A-98AF-4AC1-80E2-63C07D040E27}"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La Crosse County Logo ">
            <a:extLst>
              <a:ext uri="{FF2B5EF4-FFF2-40B4-BE49-F238E27FC236}">
                <a16:creationId xmlns:a16="http://schemas.microsoft.com/office/drawing/2014/main" id="{C3E46E3A-DF74-CF80-7F9D-EBF9B98541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5680" y="5807589"/>
            <a:ext cx="730351" cy="317757"/>
          </a:xfrm>
          <a:prstGeom prst="rect">
            <a:avLst/>
          </a:prstGeom>
        </p:spPr>
      </p:pic>
    </p:spTree>
    <p:extLst>
      <p:ext uri="{BB962C8B-B14F-4D97-AF65-F5344CB8AC3E}">
        <p14:creationId xmlns:p14="http://schemas.microsoft.com/office/powerpoint/2010/main" val="2527111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F5B01A-98AF-4AC1-80E2-63C07D040E27}"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34589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F5B01A-98AF-4AC1-80E2-63C07D040E27}" type="datetimeFigureOut">
              <a:rPr lang="en-US" smtClean="0"/>
              <a:t>9/28/2025</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07222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F5B01A-98AF-4AC1-80E2-63C07D040E27}" type="datetimeFigureOut">
              <a:rPr lang="en-US" smtClean="0"/>
              <a:t>9/28/2025</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21786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3C1EA7-15C4-AF12-E521-6349C5AB3153}"/>
              </a:ext>
            </a:extLst>
          </p:cNvPr>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02934D2D-F2D3-2017-96A9-037222B755BA}"/>
              </a:ext>
            </a:extLst>
          </p:cNvPr>
          <p:cNvSpPr/>
          <p:nvPr userDrawn="1"/>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La Crosse County Logo ">
            <a:extLst>
              <a:ext uri="{FF2B5EF4-FFF2-40B4-BE49-F238E27FC236}">
                <a16:creationId xmlns:a16="http://schemas.microsoft.com/office/drawing/2014/main" id="{E309AC3F-AFEA-724A-0FEC-05B94DD71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5680" y="5807589"/>
            <a:ext cx="730351" cy="317757"/>
          </a:xfrm>
          <a:prstGeom prst="rect">
            <a:avLst/>
          </a:prstGeom>
        </p:spPr>
      </p:pic>
    </p:spTree>
    <p:extLst>
      <p:ext uri="{BB962C8B-B14F-4D97-AF65-F5344CB8AC3E}">
        <p14:creationId xmlns:p14="http://schemas.microsoft.com/office/powerpoint/2010/main" val="541405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F5B01A-98AF-4AC1-80E2-63C07D040E27}"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application&#10;&#10;Description automatically generated">
            <a:extLst>
              <a:ext uri="{FF2B5EF4-FFF2-40B4-BE49-F238E27FC236}">
                <a16:creationId xmlns:a16="http://schemas.microsoft.com/office/drawing/2014/main" id="{29392264-AB42-4F9C-B4A1-1FC506F0D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8907" y="5201025"/>
            <a:ext cx="1902136" cy="827571"/>
          </a:xfrm>
          <a:prstGeom prst="rect">
            <a:avLst/>
          </a:prstGeom>
        </p:spPr>
      </p:pic>
    </p:spTree>
    <p:extLst>
      <p:ext uri="{BB962C8B-B14F-4D97-AF65-F5344CB8AC3E}">
        <p14:creationId xmlns:p14="http://schemas.microsoft.com/office/powerpoint/2010/main" val="2452296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191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8F5B01A-98AF-4AC1-80E2-63C07D040E27}" type="datetimeFigureOut">
              <a:rPr lang="en-US" smtClean="0"/>
              <a:t>9/28/2025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pic>
        <p:nvPicPr>
          <p:cNvPr id="7" name="Picture 6" descr="La Crosse County Logo ">
            <a:extLst>
              <a:ext uri="{FF2B5EF4-FFF2-40B4-BE49-F238E27FC236}">
                <a16:creationId xmlns:a16="http://schemas.microsoft.com/office/drawing/2014/main" id="{42A25664-C69C-5683-DD38-50A20042E2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6065" y="6300906"/>
            <a:ext cx="730351" cy="317757"/>
          </a:xfrm>
          <a:prstGeom prst="rect">
            <a:avLst/>
          </a:prstGeom>
        </p:spPr>
      </p:pic>
    </p:spTree>
    <p:extLst>
      <p:ext uri="{BB962C8B-B14F-4D97-AF65-F5344CB8AC3E}">
        <p14:creationId xmlns:p14="http://schemas.microsoft.com/office/powerpoint/2010/main" val="1605138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5B01A-98AF-4AC1-80E2-63C07D040E27}"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82912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97280" y="1845734"/>
            <a:ext cx="10058400" cy="402336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5B01A-98AF-4AC1-80E2-63C07D040E27}"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59489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5B01A-98AF-4AC1-80E2-63C07D040E27}"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6745B812-A15D-4BF7-B402-AFBD2D471D9A}"/>
              </a:ext>
            </a:extLst>
          </p:cNvPr>
          <p:cNvPicPr>
            <a:picLocks noChangeAspect="1"/>
          </p:cNvPicPr>
          <p:nvPr/>
        </p:nvPicPr>
        <p:blipFill>
          <a:blip r:embed="rId2"/>
          <a:stretch>
            <a:fillRect/>
          </a:stretch>
        </p:blipFill>
        <p:spPr>
          <a:xfrm rot="5400000">
            <a:off x="-112859" y="4638801"/>
            <a:ext cx="1902117" cy="829128"/>
          </a:xfrm>
          <a:prstGeom prst="rect">
            <a:avLst/>
          </a:prstGeom>
        </p:spPr>
      </p:pic>
    </p:spTree>
    <p:extLst>
      <p:ext uri="{BB962C8B-B14F-4D97-AF65-F5344CB8AC3E}">
        <p14:creationId xmlns:p14="http://schemas.microsoft.com/office/powerpoint/2010/main" val="3356135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F5B01A-98AF-4AC1-80E2-63C07D040E27}"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6825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F5B01A-98AF-4AC1-80E2-63C07D040E27}" type="datetimeFigureOut">
              <a:rPr lang="en-US" smtClean="0"/>
              <a:t>9/28/2025</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4615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F5B01A-98AF-4AC1-80E2-63C07D040E27}" type="datetimeFigureOut">
              <a:rPr lang="en-US" smtClean="0"/>
              <a:t>9/28/2025</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92772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34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8F5B01A-98AF-4AC1-80E2-63C07D040E27}" type="datetimeFigureOut">
              <a:rPr lang="en-US" smtClean="0"/>
              <a:t>9/28/2025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pic>
        <p:nvPicPr>
          <p:cNvPr id="10" name="Picture 9" descr="A picture containing application&#10;&#10;Description automatically generated">
            <a:extLst>
              <a:ext uri="{FF2B5EF4-FFF2-40B4-BE49-F238E27FC236}">
                <a16:creationId xmlns:a16="http://schemas.microsoft.com/office/drawing/2014/main" id="{6B52A806-FEF1-4370-B826-1AC9706C04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5286" y="6240445"/>
            <a:ext cx="1008285" cy="438679"/>
          </a:xfrm>
          <a:prstGeom prst="rect">
            <a:avLst/>
          </a:prstGeom>
        </p:spPr>
      </p:pic>
    </p:spTree>
    <p:extLst>
      <p:ext uri="{BB962C8B-B14F-4D97-AF65-F5344CB8AC3E}">
        <p14:creationId xmlns:p14="http://schemas.microsoft.com/office/powerpoint/2010/main" val="337509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5B01A-98AF-4AC1-80E2-63C07D040E27}"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6929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60697"/>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dirty="0"/>
              <a:t>DATE		</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DEPARTMENT/COMMITTEE/GROUP</a:t>
            </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application&#10;&#10;Description automatically generated">
            <a:extLst>
              <a:ext uri="{FF2B5EF4-FFF2-40B4-BE49-F238E27FC236}">
                <a16:creationId xmlns:a16="http://schemas.microsoft.com/office/drawing/2014/main" id="{72F7BDD9-6DC9-4D7D-A98C-2F2607108DE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094720" y="5784654"/>
            <a:ext cx="884114" cy="384656"/>
          </a:xfrm>
          <a:prstGeom prst="rect">
            <a:avLst/>
          </a:prstGeom>
        </p:spPr>
      </p:pic>
    </p:spTree>
    <p:extLst>
      <p:ext uri="{BB962C8B-B14F-4D97-AF65-F5344CB8AC3E}">
        <p14:creationId xmlns:p14="http://schemas.microsoft.com/office/powerpoint/2010/main" val="2009228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85000"/>
              <a:lumOff val="1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85000"/>
              <a:lumOff val="1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85000"/>
              <a:lumOff val="1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60697"/>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dirty="0"/>
              <a:t>DATE		</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DEPARTMENT/COMMITTEE/GROUP</a:t>
            </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La Crosse County Logo ">
            <a:extLst>
              <a:ext uri="{FF2B5EF4-FFF2-40B4-BE49-F238E27FC236}">
                <a16:creationId xmlns:a16="http://schemas.microsoft.com/office/drawing/2014/main" id="{B7121FF8-C361-0C46-0122-7F66DF9B65C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55680" y="5807589"/>
            <a:ext cx="730351" cy="317757"/>
          </a:xfrm>
          <a:prstGeom prst="rect">
            <a:avLst/>
          </a:prstGeom>
        </p:spPr>
      </p:pic>
    </p:spTree>
    <p:extLst>
      <p:ext uri="{BB962C8B-B14F-4D97-AF65-F5344CB8AC3E}">
        <p14:creationId xmlns:p14="http://schemas.microsoft.com/office/powerpoint/2010/main" val="36881829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85000"/>
              <a:lumOff val="1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85000"/>
              <a:lumOff val="1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85000"/>
              <a:lumOff val="1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60697"/>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dirty="0"/>
              <a:t>DATE		</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DEPARTMENT/COMMITTEE/GROUP</a:t>
            </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La Crosse County Logo ">
            <a:extLst>
              <a:ext uri="{FF2B5EF4-FFF2-40B4-BE49-F238E27FC236}">
                <a16:creationId xmlns:a16="http://schemas.microsoft.com/office/drawing/2014/main" id="{0A456051-8C56-D520-23C7-1C5FF43F787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155680" y="5807589"/>
            <a:ext cx="730351" cy="317757"/>
          </a:xfrm>
          <a:prstGeom prst="rect">
            <a:avLst/>
          </a:prstGeom>
        </p:spPr>
      </p:pic>
    </p:spTree>
    <p:extLst>
      <p:ext uri="{BB962C8B-B14F-4D97-AF65-F5344CB8AC3E}">
        <p14:creationId xmlns:p14="http://schemas.microsoft.com/office/powerpoint/2010/main" val="502132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85000"/>
        </a:lnSpc>
        <a:spcBef>
          <a:spcPct val="0"/>
        </a:spcBef>
        <a:buNone/>
        <a:defRPr sz="4800" kern="1200" spc="-50" baseline="0">
          <a:solidFill>
            <a:schemeClr val="tx1">
              <a:lumMod val="85000"/>
              <a:lumOff val="1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85000"/>
              <a:lumOff val="1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85000"/>
              <a:lumOff val="1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D57CE-828A-41EE-8646-DC468FE0ADB4}"/>
              </a:ext>
            </a:extLst>
          </p:cNvPr>
          <p:cNvSpPr>
            <a:spLocks noGrp="1"/>
          </p:cNvSpPr>
          <p:nvPr>
            <p:ph type="ctrTitle"/>
          </p:nvPr>
        </p:nvSpPr>
        <p:spPr/>
        <p:txBody>
          <a:bodyPr>
            <a:normAutofit/>
          </a:bodyPr>
          <a:lstStyle/>
          <a:p>
            <a:r>
              <a:rPr lang="en-US" sz="6600" dirty="0">
                <a:solidFill>
                  <a:schemeClr val="tx1"/>
                </a:solidFill>
              </a:rPr>
              <a:t>2026 Administrator’s Budget/CIP Overview</a:t>
            </a:r>
          </a:p>
        </p:txBody>
      </p:sp>
      <p:sp>
        <p:nvSpPr>
          <p:cNvPr id="3" name="Subtitle 2">
            <a:extLst>
              <a:ext uri="{FF2B5EF4-FFF2-40B4-BE49-F238E27FC236}">
                <a16:creationId xmlns:a16="http://schemas.microsoft.com/office/drawing/2014/main" id="{7C26C3A2-395B-43AB-8F44-F050A4B0C052}"/>
              </a:ext>
            </a:extLst>
          </p:cNvPr>
          <p:cNvSpPr>
            <a:spLocks noGrp="1"/>
          </p:cNvSpPr>
          <p:nvPr>
            <p:ph type="subTitle" idx="1"/>
          </p:nvPr>
        </p:nvSpPr>
        <p:spPr/>
        <p:txBody>
          <a:bodyPr/>
          <a:lstStyle/>
          <a:p>
            <a:r>
              <a:rPr lang="en-US" b="1" dirty="0">
                <a:solidFill>
                  <a:schemeClr val="tx1"/>
                </a:solidFill>
              </a:rPr>
              <a:t>September 18, 2025</a:t>
            </a:r>
          </a:p>
        </p:txBody>
      </p:sp>
    </p:spTree>
    <p:extLst>
      <p:ext uri="{BB962C8B-B14F-4D97-AF65-F5344CB8AC3E}">
        <p14:creationId xmlns:p14="http://schemas.microsoft.com/office/powerpoint/2010/main" val="3452641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25A2-FA7C-4AEC-9340-E4B0785E1090}"/>
              </a:ext>
            </a:extLst>
          </p:cNvPr>
          <p:cNvSpPr>
            <a:spLocks noGrp="1"/>
          </p:cNvSpPr>
          <p:nvPr>
            <p:ph type="title"/>
          </p:nvPr>
        </p:nvSpPr>
        <p:spPr/>
        <p:txBody>
          <a:bodyPr>
            <a:normAutofit/>
          </a:bodyPr>
          <a:lstStyle/>
          <a:p>
            <a:pPr marL="0" indent="0">
              <a:buClrTx/>
              <a:buNone/>
            </a:pPr>
            <a:r>
              <a:rPr lang="en-US" sz="4000" b="1" dirty="0"/>
              <a:t>CIP By Category (2026-2030)</a:t>
            </a:r>
          </a:p>
        </p:txBody>
      </p:sp>
      <p:sp>
        <p:nvSpPr>
          <p:cNvPr id="3" name="Content Placeholder 2">
            <a:extLst>
              <a:ext uri="{FF2B5EF4-FFF2-40B4-BE49-F238E27FC236}">
                <a16:creationId xmlns:a16="http://schemas.microsoft.com/office/drawing/2014/main" id="{C38B92C8-B2AC-44BC-BCD6-F243732C6DDE}"/>
              </a:ext>
            </a:extLst>
          </p:cNvPr>
          <p:cNvSpPr>
            <a:spLocks noGrp="1"/>
          </p:cNvSpPr>
          <p:nvPr>
            <p:ph idx="1"/>
          </p:nvPr>
        </p:nvSpPr>
        <p:spPr>
          <a:xfrm>
            <a:off x="1036320" y="1645920"/>
            <a:ext cx="10742909" cy="4023360"/>
          </a:xfrm>
        </p:spPr>
        <p:txBody>
          <a:bodyPr>
            <a:normAutofit fontScale="85000" lnSpcReduction="20000"/>
          </a:bodyPr>
          <a:lstStyle/>
          <a:p>
            <a:pPr marL="0" indent="0">
              <a:buNone/>
            </a:pPr>
            <a:endParaRPr lang="en-US" sz="3200" dirty="0"/>
          </a:p>
          <a:p>
            <a:pPr marL="0" indent="0">
              <a:buNone/>
            </a:pPr>
            <a:r>
              <a:rPr lang="en-US" sz="3500" dirty="0"/>
              <a:t>• Highway:  $37.4M (or $56.6 million with state funding)</a:t>
            </a:r>
          </a:p>
          <a:p>
            <a:pPr marL="0" indent="0">
              <a:buNone/>
            </a:pPr>
            <a:r>
              <a:rPr lang="en-US" sz="3500" dirty="0"/>
              <a:t>• Facilities &amp; Buildings: $20.4M</a:t>
            </a:r>
          </a:p>
          <a:p>
            <a:pPr marL="0" indent="0">
              <a:buNone/>
            </a:pPr>
            <a:r>
              <a:rPr lang="en-US" sz="3500" dirty="0"/>
              <a:t>• Parks &amp; Campgrounds: $3.1M</a:t>
            </a:r>
          </a:p>
          <a:p>
            <a:pPr marL="0" indent="0">
              <a:buNone/>
            </a:pPr>
            <a:r>
              <a:rPr lang="en-US" sz="3500" dirty="0"/>
              <a:t>• Emergency Services: $2.8M</a:t>
            </a:r>
          </a:p>
          <a:p>
            <a:pPr marL="0" indent="0">
              <a:buNone/>
            </a:pPr>
            <a:r>
              <a:rPr lang="en-US" sz="3500" dirty="0"/>
              <a:t>• Other Services: $10.2M (includes Solid Waste)</a:t>
            </a:r>
          </a:p>
          <a:p>
            <a:pPr marL="0" indent="0">
              <a:buNone/>
            </a:pPr>
            <a:r>
              <a:rPr lang="en-US" sz="3500" dirty="0"/>
              <a:t>• Technology &amp; Software: $2M</a:t>
            </a:r>
          </a:p>
          <a:p>
            <a:pPr marL="0" indent="0">
              <a:buNone/>
            </a:pPr>
            <a:r>
              <a:rPr lang="en-US" sz="3500" dirty="0"/>
              <a:t>• Long Term Care: $3M</a:t>
            </a:r>
          </a:p>
          <a:p>
            <a:pPr>
              <a:buClrTx/>
              <a:buFont typeface="Arial" panose="020B0604020202020204" pitchFamily="34" charset="0"/>
              <a:buChar char="•"/>
            </a:pPr>
            <a:endParaRPr lang="en-US" sz="3200" dirty="0"/>
          </a:p>
        </p:txBody>
      </p:sp>
    </p:spTree>
    <p:extLst>
      <p:ext uri="{BB962C8B-B14F-4D97-AF65-F5344CB8AC3E}">
        <p14:creationId xmlns:p14="http://schemas.microsoft.com/office/powerpoint/2010/main" val="784360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79E5F-F5D2-D26D-B7CB-B94630362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9BA5E9-684B-DDDD-4BEB-896D5FF35160}"/>
              </a:ext>
            </a:extLst>
          </p:cNvPr>
          <p:cNvSpPr txBox="1">
            <a:spLocks/>
          </p:cNvSpPr>
          <p:nvPr/>
        </p:nvSpPr>
        <p:spPr>
          <a:xfrm>
            <a:off x="1066800" y="871961"/>
            <a:ext cx="11720642" cy="228600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85000"/>
                    <a:lumOff val="15000"/>
                  </a:schemeClr>
                </a:solidFill>
                <a:latin typeface="+mj-lt"/>
                <a:ea typeface="+mj-ea"/>
                <a:cs typeface="+mj-cs"/>
              </a:defRPr>
            </a:lvl1pPr>
          </a:lstStyle>
          <a:p>
            <a:pPr lvl="0">
              <a:defRPr/>
            </a:pPr>
            <a:r>
              <a:rPr lang="en-US" sz="3200" dirty="0"/>
              <a:t>CIP: 5-year plan totaling </a:t>
            </a:r>
            <a:r>
              <a:rPr lang="en-US" sz="3200" b="1" dirty="0"/>
              <a:t>$78.9M </a:t>
            </a:r>
            <a:r>
              <a:rPr lang="en-US" sz="3200" dirty="0"/>
              <a:t>in proposed investments</a:t>
            </a:r>
            <a:endParaRPr kumimoji="0" lang="en-US" sz="3200" b="0" u="none" strike="noStrike" kern="1200" cap="none" spc="-50" normalizeH="0" baseline="0" noProof="0" dirty="0">
              <a:ln>
                <a:noFill/>
              </a:ln>
              <a:solidFill>
                <a:prstClr val="black">
                  <a:lumMod val="85000"/>
                  <a:lumOff val="15000"/>
                </a:prstClr>
              </a:solidFill>
              <a:effectLst/>
              <a:uLnTx/>
              <a:uFillTx/>
              <a:latin typeface="Lato SemiBold"/>
              <a:ea typeface="+mj-ea"/>
              <a:cs typeface="+mj-cs"/>
            </a:endParaRPr>
          </a:p>
        </p:txBody>
      </p:sp>
      <p:sp>
        <p:nvSpPr>
          <p:cNvPr id="8" name="TextBox 7">
            <a:extLst>
              <a:ext uri="{FF2B5EF4-FFF2-40B4-BE49-F238E27FC236}">
                <a16:creationId xmlns:a16="http://schemas.microsoft.com/office/drawing/2014/main" id="{6C3227D1-C6F6-7E18-8BA1-75888CF3F705}"/>
              </a:ext>
            </a:extLst>
          </p:cNvPr>
          <p:cNvSpPr txBox="1"/>
          <p:nvPr/>
        </p:nvSpPr>
        <p:spPr>
          <a:xfrm>
            <a:off x="134549" y="6384425"/>
            <a:ext cx="8662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A88AF6-5054-4821-B6D0-F739BE5EB3F8}" type="slidenum">
              <a:rPr kumimoji="0" lang="en-US" sz="1800" b="1" i="0" u="none" strike="noStrike" kern="1200" cap="none" spc="0" normalizeH="0" baseline="0" noProof="0" smtClean="0">
                <a:ln>
                  <a:noFill/>
                </a:ln>
                <a:solidFill>
                  <a:prstClr val="black"/>
                </a:solidFill>
                <a:effectLst/>
                <a:uLnTx/>
                <a:uFillTx/>
                <a:latin typeface="La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dirty="0">
              <a:ln>
                <a:noFill/>
              </a:ln>
              <a:solidFill>
                <a:prstClr val="black"/>
              </a:solidFill>
              <a:effectLst/>
              <a:uLnTx/>
              <a:uFillTx/>
              <a:latin typeface="Lato"/>
              <a:ea typeface="+mn-ea"/>
              <a:cs typeface="+mn-cs"/>
            </a:endParaRPr>
          </a:p>
        </p:txBody>
      </p:sp>
      <p:graphicFrame>
        <p:nvGraphicFramePr>
          <p:cNvPr id="4" name="Chart 3">
            <a:extLst>
              <a:ext uri="{FF2B5EF4-FFF2-40B4-BE49-F238E27FC236}">
                <a16:creationId xmlns:a16="http://schemas.microsoft.com/office/drawing/2014/main" id="{8E998973-4DA0-61C5-553A-309FC1428160}"/>
              </a:ext>
            </a:extLst>
          </p:cNvPr>
          <p:cNvGraphicFramePr/>
          <p:nvPr>
            <p:extLst>
              <p:ext uri="{D42A27DB-BD31-4B8C-83A1-F6EECF244321}">
                <p14:modId xmlns:p14="http://schemas.microsoft.com/office/powerpoint/2010/main" val="167044966"/>
              </p:ext>
            </p:extLst>
          </p:nvPr>
        </p:nvGraphicFramePr>
        <p:xfrm>
          <a:off x="1066800" y="1129154"/>
          <a:ext cx="100584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CB920E8-8746-E586-E0E9-0565F6682051}"/>
              </a:ext>
            </a:extLst>
          </p:cNvPr>
          <p:cNvSpPr txBox="1"/>
          <p:nvPr/>
        </p:nvSpPr>
        <p:spPr>
          <a:xfrm>
            <a:off x="5398167" y="2080648"/>
            <a:ext cx="1118937" cy="400110"/>
          </a:xfrm>
          <a:prstGeom prst="rect">
            <a:avLst/>
          </a:prstGeom>
          <a:noFill/>
        </p:spPr>
        <p:txBody>
          <a:bodyPr wrap="square" rtlCol="0">
            <a:spAutoFit/>
          </a:bodyPr>
          <a:lstStyle/>
          <a:p>
            <a:r>
              <a:rPr lang="en-US" b="1" dirty="0"/>
              <a:t>$</a:t>
            </a:r>
            <a:r>
              <a:rPr lang="en-US" sz="2000" b="1" dirty="0"/>
              <a:t>17.5M</a:t>
            </a:r>
            <a:endParaRPr lang="en-US" b="1" dirty="0"/>
          </a:p>
        </p:txBody>
      </p:sp>
      <p:sp>
        <p:nvSpPr>
          <p:cNvPr id="12" name="TextBox 11">
            <a:extLst>
              <a:ext uri="{FF2B5EF4-FFF2-40B4-BE49-F238E27FC236}">
                <a16:creationId xmlns:a16="http://schemas.microsoft.com/office/drawing/2014/main" id="{627DB600-F79B-1248-771E-26597609A8E4}"/>
              </a:ext>
            </a:extLst>
          </p:cNvPr>
          <p:cNvSpPr txBox="1"/>
          <p:nvPr/>
        </p:nvSpPr>
        <p:spPr>
          <a:xfrm>
            <a:off x="8611462" y="2764069"/>
            <a:ext cx="1118937" cy="400110"/>
          </a:xfrm>
          <a:prstGeom prst="rect">
            <a:avLst/>
          </a:prstGeom>
          <a:noFill/>
        </p:spPr>
        <p:txBody>
          <a:bodyPr wrap="square" rtlCol="0">
            <a:spAutoFit/>
          </a:bodyPr>
          <a:lstStyle/>
          <a:p>
            <a:r>
              <a:rPr lang="en-US" b="1" dirty="0"/>
              <a:t>$</a:t>
            </a:r>
            <a:r>
              <a:rPr lang="en-US" sz="2000" b="1" dirty="0"/>
              <a:t>21M</a:t>
            </a:r>
            <a:endParaRPr lang="en-US" b="1" dirty="0"/>
          </a:p>
        </p:txBody>
      </p:sp>
      <p:sp>
        <p:nvSpPr>
          <p:cNvPr id="13" name="TextBox 12">
            <a:extLst>
              <a:ext uri="{FF2B5EF4-FFF2-40B4-BE49-F238E27FC236}">
                <a16:creationId xmlns:a16="http://schemas.microsoft.com/office/drawing/2014/main" id="{867A61CC-23C8-4B2B-8030-EEA12D58B7DE}"/>
              </a:ext>
            </a:extLst>
          </p:cNvPr>
          <p:cNvSpPr txBox="1"/>
          <p:nvPr/>
        </p:nvSpPr>
        <p:spPr>
          <a:xfrm>
            <a:off x="5375468" y="3479683"/>
            <a:ext cx="1118937" cy="400110"/>
          </a:xfrm>
          <a:prstGeom prst="rect">
            <a:avLst/>
          </a:prstGeom>
          <a:noFill/>
        </p:spPr>
        <p:txBody>
          <a:bodyPr wrap="square" rtlCol="0">
            <a:spAutoFit/>
          </a:bodyPr>
          <a:lstStyle/>
          <a:p>
            <a:r>
              <a:rPr lang="en-US" b="1"/>
              <a:t>$</a:t>
            </a:r>
            <a:r>
              <a:rPr lang="en-US" sz="2000" b="1"/>
              <a:t>10.1M</a:t>
            </a:r>
            <a:endParaRPr lang="en-US" b="1" dirty="0"/>
          </a:p>
        </p:txBody>
      </p:sp>
      <p:sp>
        <p:nvSpPr>
          <p:cNvPr id="14" name="TextBox 13">
            <a:extLst>
              <a:ext uri="{FF2B5EF4-FFF2-40B4-BE49-F238E27FC236}">
                <a16:creationId xmlns:a16="http://schemas.microsoft.com/office/drawing/2014/main" id="{6ABACAD9-8C5B-A31F-DCFA-E87DE9094E8C}"/>
              </a:ext>
            </a:extLst>
          </p:cNvPr>
          <p:cNvSpPr txBox="1"/>
          <p:nvPr/>
        </p:nvSpPr>
        <p:spPr>
          <a:xfrm>
            <a:off x="6220408" y="4160466"/>
            <a:ext cx="1118937" cy="400110"/>
          </a:xfrm>
          <a:prstGeom prst="rect">
            <a:avLst/>
          </a:prstGeom>
          <a:noFill/>
        </p:spPr>
        <p:txBody>
          <a:bodyPr wrap="square" rtlCol="0">
            <a:spAutoFit/>
          </a:bodyPr>
          <a:lstStyle/>
          <a:p>
            <a:r>
              <a:rPr lang="en-US" b="1" dirty="0"/>
              <a:t>$</a:t>
            </a:r>
            <a:r>
              <a:rPr lang="en-US" sz="2000" b="1" dirty="0"/>
              <a:t>12.3M</a:t>
            </a:r>
            <a:endParaRPr lang="en-US" b="1" dirty="0"/>
          </a:p>
        </p:txBody>
      </p:sp>
      <p:sp>
        <p:nvSpPr>
          <p:cNvPr id="15" name="TextBox 14">
            <a:extLst>
              <a:ext uri="{FF2B5EF4-FFF2-40B4-BE49-F238E27FC236}">
                <a16:creationId xmlns:a16="http://schemas.microsoft.com/office/drawing/2014/main" id="{AC1ABDF2-52EA-1E8C-A97F-8EA6314D1633}"/>
              </a:ext>
            </a:extLst>
          </p:cNvPr>
          <p:cNvSpPr txBox="1"/>
          <p:nvPr/>
        </p:nvSpPr>
        <p:spPr>
          <a:xfrm>
            <a:off x="5375467" y="4845138"/>
            <a:ext cx="1118937" cy="400110"/>
          </a:xfrm>
          <a:prstGeom prst="rect">
            <a:avLst/>
          </a:prstGeom>
          <a:noFill/>
        </p:spPr>
        <p:txBody>
          <a:bodyPr wrap="square" rtlCol="0">
            <a:spAutoFit/>
          </a:bodyPr>
          <a:lstStyle/>
          <a:p>
            <a:r>
              <a:rPr lang="en-US" b="1" dirty="0"/>
              <a:t>$</a:t>
            </a:r>
            <a:r>
              <a:rPr lang="en-US" sz="2000" b="1" dirty="0"/>
              <a:t>9.5M</a:t>
            </a:r>
            <a:endParaRPr lang="en-US" b="1" dirty="0"/>
          </a:p>
        </p:txBody>
      </p:sp>
      <p:sp>
        <p:nvSpPr>
          <p:cNvPr id="3" name="TextBox 2">
            <a:extLst>
              <a:ext uri="{FF2B5EF4-FFF2-40B4-BE49-F238E27FC236}">
                <a16:creationId xmlns:a16="http://schemas.microsoft.com/office/drawing/2014/main" id="{5438A7B8-F37D-0C52-B85B-B085F6699D80}"/>
              </a:ext>
            </a:extLst>
          </p:cNvPr>
          <p:cNvSpPr txBox="1"/>
          <p:nvPr/>
        </p:nvSpPr>
        <p:spPr>
          <a:xfrm>
            <a:off x="5084067" y="5528791"/>
            <a:ext cx="1118937" cy="400110"/>
          </a:xfrm>
          <a:prstGeom prst="rect">
            <a:avLst/>
          </a:prstGeom>
          <a:noFill/>
        </p:spPr>
        <p:txBody>
          <a:bodyPr wrap="square" rtlCol="0">
            <a:spAutoFit/>
          </a:bodyPr>
          <a:lstStyle/>
          <a:p>
            <a:r>
              <a:rPr lang="en-US" b="1" dirty="0"/>
              <a:t>$</a:t>
            </a:r>
            <a:r>
              <a:rPr lang="en-US" sz="2000" b="1" dirty="0"/>
              <a:t>8.5M</a:t>
            </a:r>
            <a:endParaRPr lang="en-US" b="1" dirty="0"/>
          </a:p>
        </p:txBody>
      </p:sp>
    </p:spTree>
    <p:extLst>
      <p:ext uri="{BB962C8B-B14F-4D97-AF65-F5344CB8AC3E}">
        <p14:creationId xmlns:p14="http://schemas.microsoft.com/office/powerpoint/2010/main" val="457211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25A2-FA7C-4AEC-9340-E4B0785E1090}"/>
              </a:ext>
            </a:extLst>
          </p:cNvPr>
          <p:cNvSpPr>
            <a:spLocks noGrp="1"/>
          </p:cNvSpPr>
          <p:nvPr>
            <p:ph type="title"/>
          </p:nvPr>
        </p:nvSpPr>
        <p:spPr/>
        <p:txBody>
          <a:bodyPr>
            <a:normAutofit/>
          </a:bodyPr>
          <a:lstStyle/>
          <a:p>
            <a:pPr marL="0" indent="0">
              <a:buClrTx/>
              <a:buNone/>
            </a:pPr>
            <a:r>
              <a:rPr lang="en-US" sz="4000" b="1" dirty="0"/>
              <a:t>2026 Strategic Plan Alignment</a:t>
            </a:r>
          </a:p>
        </p:txBody>
      </p:sp>
      <p:sp>
        <p:nvSpPr>
          <p:cNvPr id="3" name="Content Placeholder 2">
            <a:extLst>
              <a:ext uri="{FF2B5EF4-FFF2-40B4-BE49-F238E27FC236}">
                <a16:creationId xmlns:a16="http://schemas.microsoft.com/office/drawing/2014/main" id="{C38B92C8-B2AC-44BC-BCD6-F243732C6DDE}"/>
              </a:ext>
            </a:extLst>
          </p:cNvPr>
          <p:cNvSpPr>
            <a:spLocks noGrp="1"/>
          </p:cNvSpPr>
          <p:nvPr>
            <p:ph idx="1"/>
          </p:nvPr>
        </p:nvSpPr>
        <p:spPr>
          <a:xfrm>
            <a:off x="1066798" y="1969903"/>
            <a:ext cx="10201277" cy="4023360"/>
          </a:xfrm>
        </p:spPr>
        <p:txBody>
          <a:bodyPr>
            <a:normAutofit lnSpcReduction="10000"/>
          </a:bodyPr>
          <a:lstStyle/>
          <a:p>
            <a:pPr>
              <a:buClrTx/>
              <a:buFont typeface="Arial" panose="020B0604020202020204" pitchFamily="34" charset="0"/>
              <a:buChar char="•"/>
            </a:pPr>
            <a:r>
              <a:rPr lang="en-US" sz="3200" b="1" dirty="0"/>
              <a:t>Robust Support Network: </a:t>
            </a:r>
            <a:r>
              <a:rPr lang="en-US" sz="3200" dirty="0"/>
              <a:t>Opioid Settlement Plan, Pathways Home, Hillview relaunch.</a:t>
            </a:r>
          </a:p>
          <a:p>
            <a:pPr>
              <a:buClrTx/>
              <a:buFont typeface="Arial" panose="020B0604020202020204" pitchFamily="34" charset="0"/>
              <a:buChar char="•"/>
            </a:pPr>
            <a:r>
              <a:rPr lang="en-US" sz="3200" b="1" dirty="0"/>
              <a:t>Engaged &amp; Empowered Employees: </a:t>
            </a:r>
            <a:r>
              <a:rPr lang="en-US" sz="3200" dirty="0"/>
              <a:t>Wage review, leadership training.</a:t>
            </a:r>
          </a:p>
          <a:p>
            <a:pPr>
              <a:buClrTx/>
              <a:buFont typeface="Arial" panose="020B0604020202020204" pitchFamily="34" charset="0"/>
              <a:buChar char="•"/>
            </a:pPr>
            <a:r>
              <a:rPr lang="en-US" sz="3200" b="1" dirty="0"/>
              <a:t>Economic Growth &amp; Vitality: </a:t>
            </a:r>
            <a:r>
              <a:rPr lang="en-US" sz="3200" dirty="0"/>
              <a:t>Consolidating economic development under one committee.</a:t>
            </a:r>
          </a:p>
          <a:p>
            <a:pPr>
              <a:buClrTx/>
              <a:buFont typeface="Arial" panose="020B0604020202020204" pitchFamily="34" charset="0"/>
              <a:buChar char="•"/>
            </a:pPr>
            <a:r>
              <a:rPr lang="en-US" sz="3200" b="1" dirty="0"/>
              <a:t>Environmental Stewardship: </a:t>
            </a:r>
            <a:r>
              <a:rPr lang="en-US" sz="3200" dirty="0"/>
              <a:t>Climate Action Plan implementation. </a:t>
            </a:r>
          </a:p>
          <a:p>
            <a:pPr marL="0" indent="0">
              <a:buClrTx/>
              <a:buNone/>
            </a:pPr>
            <a:endParaRPr lang="en-US" sz="3200" b="1" dirty="0"/>
          </a:p>
        </p:txBody>
      </p:sp>
    </p:spTree>
    <p:extLst>
      <p:ext uri="{BB962C8B-B14F-4D97-AF65-F5344CB8AC3E}">
        <p14:creationId xmlns:p14="http://schemas.microsoft.com/office/powerpoint/2010/main" val="761417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25A2-FA7C-4AEC-9340-E4B0785E1090}"/>
              </a:ext>
            </a:extLst>
          </p:cNvPr>
          <p:cNvSpPr>
            <a:spLocks noGrp="1"/>
          </p:cNvSpPr>
          <p:nvPr>
            <p:ph type="title"/>
          </p:nvPr>
        </p:nvSpPr>
        <p:spPr/>
        <p:txBody>
          <a:bodyPr>
            <a:normAutofit/>
          </a:bodyPr>
          <a:lstStyle/>
          <a:p>
            <a:pPr marL="0" indent="0">
              <a:buClrTx/>
              <a:buNone/>
            </a:pPr>
            <a:r>
              <a:rPr lang="en-US" sz="4000" b="1" dirty="0"/>
              <a:t>Budget Next Steps</a:t>
            </a:r>
          </a:p>
        </p:txBody>
      </p:sp>
      <p:sp>
        <p:nvSpPr>
          <p:cNvPr id="3" name="Content Placeholder 2">
            <a:extLst>
              <a:ext uri="{FF2B5EF4-FFF2-40B4-BE49-F238E27FC236}">
                <a16:creationId xmlns:a16="http://schemas.microsoft.com/office/drawing/2014/main" id="{C38B92C8-B2AC-44BC-BCD6-F243732C6DDE}"/>
              </a:ext>
            </a:extLst>
          </p:cNvPr>
          <p:cNvSpPr>
            <a:spLocks noGrp="1"/>
          </p:cNvSpPr>
          <p:nvPr>
            <p:ph idx="1"/>
          </p:nvPr>
        </p:nvSpPr>
        <p:spPr>
          <a:xfrm>
            <a:off x="1066798" y="1969903"/>
            <a:ext cx="10742909" cy="4023360"/>
          </a:xfrm>
        </p:spPr>
        <p:txBody>
          <a:bodyPr>
            <a:normAutofit/>
          </a:bodyPr>
          <a:lstStyle/>
          <a:p>
            <a:pPr>
              <a:buClrTx/>
              <a:buFont typeface="Arial" panose="020B0604020202020204" pitchFamily="34" charset="0"/>
              <a:buChar char="•"/>
            </a:pPr>
            <a:r>
              <a:rPr lang="en-US" sz="3200" b="1" dirty="0"/>
              <a:t>Budget book link </a:t>
            </a:r>
            <a:r>
              <a:rPr lang="en-US" sz="3200" dirty="0"/>
              <a:t>demonstration this evening</a:t>
            </a:r>
          </a:p>
          <a:p>
            <a:pPr>
              <a:buClrTx/>
              <a:buFont typeface="Arial" panose="020B0604020202020204" pitchFamily="34" charset="0"/>
              <a:buChar char="•"/>
            </a:pPr>
            <a:r>
              <a:rPr lang="en-US" sz="3200" dirty="0"/>
              <a:t>Budget presentations to committees </a:t>
            </a:r>
            <a:r>
              <a:rPr lang="en-US" sz="3200" b="1" dirty="0"/>
              <a:t>through October</a:t>
            </a:r>
          </a:p>
          <a:p>
            <a:pPr>
              <a:buClrTx/>
              <a:buFont typeface="Arial" panose="020B0604020202020204" pitchFamily="34" charset="0"/>
              <a:buChar char="•"/>
            </a:pPr>
            <a:r>
              <a:rPr lang="en-US" sz="3200" dirty="0"/>
              <a:t>Detailed </a:t>
            </a:r>
            <a:r>
              <a:rPr lang="en-US" sz="3200" b="1" dirty="0"/>
              <a:t>budget presentation </a:t>
            </a:r>
            <a:r>
              <a:rPr lang="en-US" sz="3200" dirty="0"/>
              <a:t>at October board meeting</a:t>
            </a:r>
          </a:p>
          <a:p>
            <a:pPr>
              <a:buClrTx/>
              <a:buFont typeface="Arial" panose="020B0604020202020204" pitchFamily="34" charset="0"/>
              <a:buChar char="•"/>
            </a:pPr>
            <a:r>
              <a:rPr lang="en-US" sz="3200" dirty="0"/>
              <a:t>Public hearing and </a:t>
            </a:r>
            <a:r>
              <a:rPr lang="en-US" sz="3200" b="1" dirty="0"/>
              <a:t>vote </a:t>
            </a:r>
            <a:r>
              <a:rPr lang="en-US" sz="3200" dirty="0"/>
              <a:t>on budget on Nov. </a:t>
            </a:r>
            <a:r>
              <a:rPr lang="en-US" sz="3200"/>
              <a:t>10</a:t>
            </a:r>
            <a:endParaRPr lang="en-US" sz="3200" dirty="0"/>
          </a:p>
          <a:p>
            <a:pPr marL="201168" lvl="1" indent="0">
              <a:buClrTx/>
              <a:buNone/>
            </a:pPr>
            <a:endParaRPr lang="en-US" sz="3000" dirty="0"/>
          </a:p>
          <a:p>
            <a:pPr marL="201168" lvl="1" indent="0">
              <a:buClrTx/>
              <a:buNone/>
            </a:pPr>
            <a:r>
              <a:rPr lang="en-US" sz="3400" dirty="0"/>
              <a:t>What </a:t>
            </a:r>
            <a:r>
              <a:rPr lang="en-US" sz="3400" b="1" dirty="0"/>
              <a:t>questions</a:t>
            </a:r>
            <a:r>
              <a:rPr lang="en-US" sz="3400" dirty="0"/>
              <a:t> do you have for October?</a:t>
            </a:r>
          </a:p>
          <a:p>
            <a:pPr marL="0" indent="0">
              <a:buClrTx/>
              <a:buNone/>
            </a:pPr>
            <a:endParaRPr lang="en-US" sz="3200" dirty="0"/>
          </a:p>
          <a:p>
            <a:pPr>
              <a:buClrTx/>
              <a:buFont typeface="Arial" panose="020B0604020202020204" pitchFamily="34" charset="0"/>
              <a:buChar char="•"/>
            </a:pPr>
            <a:endParaRPr lang="en-US" sz="3200" dirty="0"/>
          </a:p>
          <a:p>
            <a:pPr marL="0" indent="0">
              <a:buClrTx/>
              <a:buNone/>
            </a:pPr>
            <a:endParaRPr lang="en-US" sz="3200" dirty="0"/>
          </a:p>
        </p:txBody>
      </p:sp>
    </p:spTree>
    <p:extLst>
      <p:ext uri="{BB962C8B-B14F-4D97-AF65-F5344CB8AC3E}">
        <p14:creationId xmlns:p14="http://schemas.microsoft.com/office/powerpoint/2010/main" val="3880023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25A2-FA7C-4AEC-9340-E4B0785E1090}"/>
              </a:ext>
            </a:extLst>
          </p:cNvPr>
          <p:cNvSpPr>
            <a:spLocks noGrp="1"/>
          </p:cNvSpPr>
          <p:nvPr>
            <p:ph type="title"/>
          </p:nvPr>
        </p:nvSpPr>
        <p:spPr/>
        <p:txBody>
          <a:bodyPr/>
          <a:lstStyle/>
          <a:p>
            <a:r>
              <a:rPr lang="en-US" dirty="0"/>
              <a:t>2026 </a:t>
            </a:r>
            <a:r>
              <a:rPr lang="en-US"/>
              <a:t>Budget Contents</a:t>
            </a:r>
            <a:endParaRPr lang="en-US" dirty="0"/>
          </a:p>
        </p:txBody>
      </p:sp>
      <p:sp>
        <p:nvSpPr>
          <p:cNvPr id="8" name="Content Placeholder 7">
            <a:extLst>
              <a:ext uri="{FF2B5EF4-FFF2-40B4-BE49-F238E27FC236}">
                <a16:creationId xmlns:a16="http://schemas.microsoft.com/office/drawing/2014/main" id="{D47FB1FD-D41A-46F5-B0DA-98F576BD18A1}"/>
              </a:ext>
            </a:extLst>
          </p:cNvPr>
          <p:cNvSpPr>
            <a:spLocks noGrp="1"/>
          </p:cNvSpPr>
          <p:nvPr>
            <p:ph idx="1"/>
          </p:nvPr>
        </p:nvSpPr>
        <p:spPr/>
        <p:txBody>
          <a:bodyPr>
            <a:noAutofit/>
          </a:bodyPr>
          <a:lstStyle/>
          <a:p>
            <a:r>
              <a:rPr lang="en-US" sz="2400" b="1" dirty="0">
                <a:solidFill>
                  <a:schemeClr val="tx2"/>
                </a:solidFill>
              </a:rPr>
              <a:t>PAGE #</a:t>
            </a:r>
          </a:p>
          <a:p>
            <a:pPr marL="201168" lvl="1" indent="0">
              <a:buNone/>
            </a:pPr>
            <a:r>
              <a:rPr lang="en-US" sz="2200" dirty="0"/>
              <a:t>3-4		Summary by department and org</a:t>
            </a:r>
          </a:p>
          <a:p>
            <a:pPr marL="201168" lvl="1" indent="0">
              <a:buNone/>
            </a:pPr>
            <a:r>
              <a:rPr lang="en-US" sz="2200" dirty="0"/>
              <a:t>5		Table of contents</a:t>
            </a:r>
          </a:p>
          <a:p>
            <a:pPr marL="201168" lvl="1" indent="0">
              <a:buNone/>
            </a:pPr>
            <a:r>
              <a:rPr lang="en-US" sz="2200" dirty="0"/>
              <a:t>6-29		Fees, charges and permits</a:t>
            </a:r>
          </a:p>
          <a:p>
            <a:pPr marL="201168" lvl="1" indent="0">
              <a:buNone/>
            </a:pPr>
            <a:r>
              <a:rPr lang="en-US" sz="2200" dirty="0"/>
              <a:t>25-437	Line-item detail</a:t>
            </a:r>
          </a:p>
          <a:p>
            <a:pPr marL="201168" lvl="1" indent="0">
              <a:buNone/>
            </a:pPr>
            <a:r>
              <a:rPr lang="en-US" sz="2200" dirty="0"/>
              <a:t>438-448	5-year Capital Improvement Plan</a:t>
            </a:r>
          </a:p>
          <a:p>
            <a:pPr marL="201168" lvl="1" indent="0">
              <a:buNone/>
            </a:pPr>
            <a:r>
              <a:rPr lang="en-US" sz="2200" dirty="0"/>
              <a:t>449     	Applied fund balances</a:t>
            </a:r>
          </a:p>
          <a:p>
            <a:pPr marL="201168" lvl="1" indent="0">
              <a:buNone/>
            </a:pPr>
            <a:r>
              <a:rPr lang="en-US" sz="2200" dirty="0"/>
              <a:t>450-454	Budgeted positions by department</a:t>
            </a:r>
          </a:p>
          <a:p>
            <a:pPr marL="201168" lvl="1" indent="0">
              <a:buNone/>
            </a:pPr>
            <a:r>
              <a:rPr lang="en-US" sz="2200" dirty="0"/>
              <a:t>455-458        Debt retirement schedule and principal balances</a:t>
            </a:r>
          </a:p>
          <a:p>
            <a:pPr marL="201168" lvl="1" indent="0">
              <a:buNone/>
            </a:pPr>
            <a:r>
              <a:rPr lang="en-US" sz="2200" dirty="0"/>
              <a:t>459	</a:t>
            </a:r>
            <a:r>
              <a:rPr lang="en-US" sz="2200"/>
              <a:t>	 Property </a:t>
            </a:r>
            <a:r>
              <a:rPr lang="en-US" sz="2200" dirty="0"/>
              <a:t>valuation and tax levy comparisons</a:t>
            </a:r>
          </a:p>
          <a:p>
            <a:pPr marL="201168" lvl="1" indent="0">
              <a:buNone/>
            </a:pPr>
            <a:endParaRPr lang="en-US" dirty="0"/>
          </a:p>
        </p:txBody>
      </p:sp>
    </p:spTree>
    <p:extLst>
      <p:ext uri="{BB962C8B-B14F-4D97-AF65-F5344CB8AC3E}">
        <p14:creationId xmlns:p14="http://schemas.microsoft.com/office/powerpoint/2010/main" val="2979995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D73D-4488-43D4-BFF8-5183B8849528}"/>
              </a:ext>
            </a:extLst>
          </p:cNvPr>
          <p:cNvSpPr txBox="1">
            <a:spLocks/>
          </p:cNvSpPr>
          <p:nvPr/>
        </p:nvSpPr>
        <p:spPr>
          <a:xfrm>
            <a:off x="876630" y="1143000"/>
            <a:ext cx="3200400" cy="228600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400" b="0" u="none" strike="noStrike" kern="1200" cap="none" spc="-50" normalizeH="0" baseline="0" noProof="0" dirty="0">
                <a:ln>
                  <a:noFill/>
                </a:ln>
                <a:solidFill>
                  <a:prstClr val="black">
                    <a:lumMod val="85000"/>
                    <a:lumOff val="15000"/>
                  </a:prstClr>
                </a:solidFill>
                <a:effectLst/>
                <a:uLnTx/>
                <a:uFillTx/>
                <a:latin typeface="Lato SemiBold"/>
                <a:ea typeface="+mj-ea"/>
                <a:cs typeface="+mj-cs"/>
              </a:rPr>
              <a:t>Our Vision</a:t>
            </a:r>
          </a:p>
        </p:txBody>
      </p:sp>
      <p:sp>
        <p:nvSpPr>
          <p:cNvPr id="3" name="Text Placeholder 2">
            <a:extLst>
              <a:ext uri="{FF2B5EF4-FFF2-40B4-BE49-F238E27FC236}">
                <a16:creationId xmlns:a16="http://schemas.microsoft.com/office/drawing/2014/main" id="{BD4B29CE-3B28-4068-945B-4CFB740D3B36}"/>
              </a:ext>
            </a:extLst>
          </p:cNvPr>
          <p:cNvSpPr txBox="1">
            <a:spLocks/>
          </p:cNvSpPr>
          <p:nvPr/>
        </p:nvSpPr>
        <p:spPr>
          <a:xfrm>
            <a:off x="835760" y="2112193"/>
            <a:ext cx="3905250" cy="337912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85000"/>
                    <a:lumOff val="1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85000"/>
                    <a:lumOff val="1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Tx/>
              <a:buSzPct val="100000"/>
              <a:buNone/>
              <a:tabLst/>
              <a:defRPr/>
            </a:pPr>
            <a:r>
              <a:rPr kumimoji="0" lang="en-US" sz="2800" b="0" i="0" u="none" strike="noStrike" kern="1200" cap="none" spc="0" normalizeH="0" baseline="0" noProof="0" dirty="0">
                <a:ln>
                  <a:noFill/>
                </a:ln>
                <a:solidFill>
                  <a:prstClr val="black"/>
                </a:solidFill>
                <a:effectLst/>
                <a:uLnTx/>
                <a:uFillTx/>
                <a:latin typeface="Lato"/>
                <a:ea typeface="+mn-ea"/>
                <a:cs typeface="+mn-cs"/>
              </a:rPr>
              <a:t>“La Crosse County’s vibrant local economy and </a:t>
            </a:r>
            <a:r>
              <a:rPr kumimoji="0" lang="en-US" sz="2800" b="1" i="0" u="none" strike="noStrike" kern="1200" cap="none" spc="0" normalizeH="0" baseline="0" noProof="0" dirty="0">
                <a:ln>
                  <a:noFill/>
                </a:ln>
                <a:solidFill>
                  <a:prstClr val="black"/>
                </a:solidFill>
                <a:effectLst/>
                <a:uLnTx/>
                <a:uFillTx/>
                <a:latin typeface="Lato"/>
                <a:ea typeface="+mn-ea"/>
                <a:cs typeface="+mn-cs"/>
              </a:rPr>
              <a:t>strong public services </a:t>
            </a:r>
            <a:r>
              <a:rPr kumimoji="0" lang="en-US" sz="2800" b="0" i="0" u="none" strike="noStrike" kern="1200" cap="none" spc="0" normalizeH="0" baseline="0" noProof="0" dirty="0">
                <a:ln>
                  <a:noFill/>
                </a:ln>
                <a:solidFill>
                  <a:prstClr val="black"/>
                </a:solidFill>
                <a:effectLst/>
                <a:uLnTx/>
                <a:uFillTx/>
                <a:latin typeface="Lato"/>
                <a:ea typeface="+mn-ea"/>
                <a:cs typeface="+mn-cs"/>
              </a:rPr>
              <a:t>create the foundation for a healthy, safe and inclusive community”</a:t>
            </a:r>
          </a:p>
          <a:p>
            <a:pPr marL="346075" marR="0" lvl="0" indent="-346075" algn="l" defTabSz="914400" rtl="0" eaLnBrk="1" fontAlgn="auto" latinLnBrk="0" hangingPunct="1">
              <a:lnSpc>
                <a:spcPct val="90000"/>
              </a:lnSpc>
              <a:spcBef>
                <a:spcPts val="1200"/>
              </a:spcBef>
              <a:spcAft>
                <a:spcPts val="200"/>
              </a:spcAft>
              <a:buClr>
                <a:srgbClr val="AEC8D5"/>
              </a:buClr>
              <a:buSzPct val="100000"/>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Lato"/>
              <a:ea typeface="+mn-ea"/>
              <a:cs typeface="+mn-cs"/>
            </a:endParaRPr>
          </a:p>
          <a:p>
            <a:pPr marL="91440" marR="0" lvl="0" indent="-91440" algn="l" defTabSz="914400" rtl="0" eaLnBrk="1" fontAlgn="auto" latinLnBrk="0" hangingPunct="1">
              <a:lnSpc>
                <a:spcPct val="90000"/>
              </a:lnSpc>
              <a:spcBef>
                <a:spcPts val="1200"/>
              </a:spcBef>
              <a:spcAft>
                <a:spcPts val="200"/>
              </a:spcAft>
              <a:buClr>
                <a:srgbClr val="AEC8D5"/>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Lato"/>
              <a:ea typeface="+mn-ea"/>
              <a:cs typeface="+mn-cs"/>
            </a:endParaRPr>
          </a:p>
        </p:txBody>
      </p:sp>
      <p:sp>
        <p:nvSpPr>
          <p:cNvPr id="5" name="Rectangle 4">
            <a:extLst>
              <a:ext uri="{FF2B5EF4-FFF2-40B4-BE49-F238E27FC236}">
                <a16:creationId xmlns:a16="http://schemas.microsoft.com/office/drawing/2014/main" id="{A798D82F-DE54-4D35-B91A-F20DB526F530}"/>
              </a:ext>
            </a:extLst>
          </p:cNvPr>
          <p:cNvSpPr/>
          <p:nvPr/>
        </p:nvSpPr>
        <p:spPr>
          <a:xfrm flipH="1">
            <a:off x="4936695" y="-114300"/>
            <a:ext cx="57705" cy="7000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10" name="Rectangle 9">
            <a:extLst>
              <a:ext uri="{FF2B5EF4-FFF2-40B4-BE49-F238E27FC236}">
                <a16:creationId xmlns:a16="http://schemas.microsoft.com/office/drawing/2014/main" id="{E07BAFB1-D8E2-6DA8-4890-481302517F75}"/>
              </a:ext>
            </a:extLst>
          </p:cNvPr>
          <p:cNvSpPr/>
          <p:nvPr/>
        </p:nvSpPr>
        <p:spPr>
          <a:xfrm flipH="1">
            <a:off x="5069538" y="128588"/>
            <a:ext cx="577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11" name="Rectangle 10">
            <a:extLst>
              <a:ext uri="{FF2B5EF4-FFF2-40B4-BE49-F238E27FC236}">
                <a16:creationId xmlns:a16="http://schemas.microsoft.com/office/drawing/2014/main" id="{18A1A26A-DAC4-3242-E223-249AB610D9C5}"/>
              </a:ext>
            </a:extLst>
          </p:cNvPr>
          <p:cNvSpPr/>
          <p:nvPr/>
        </p:nvSpPr>
        <p:spPr>
          <a:xfrm flipH="1">
            <a:off x="4994049" y="0"/>
            <a:ext cx="133194" cy="6886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pic>
        <p:nvPicPr>
          <p:cNvPr id="14" name="Picture 13" descr="A picture containing text, person, indoor, group&#10;&#10;AI-generated content may be incorrect.">
            <a:extLst>
              <a:ext uri="{FF2B5EF4-FFF2-40B4-BE49-F238E27FC236}">
                <a16:creationId xmlns:a16="http://schemas.microsoft.com/office/drawing/2014/main" id="{F8E0E483-7425-1F40-4F69-C2F50D9E4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1832" y="28575"/>
            <a:ext cx="7180167" cy="6858000"/>
          </a:xfrm>
          <a:prstGeom prst="rect">
            <a:avLst/>
          </a:prstGeom>
        </p:spPr>
      </p:pic>
      <p:pic>
        <p:nvPicPr>
          <p:cNvPr id="1026" name="Picture 2">
            <a:extLst>
              <a:ext uri="{FF2B5EF4-FFF2-40B4-BE49-F238E27FC236}">
                <a16:creationId xmlns:a16="http://schemas.microsoft.com/office/drawing/2014/main" id="{B5F9D2AE-FB6A-40D1-E0EF-2ACE6C255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9645" y="5491317"/>
            <a:ext cx="1787385" cy="91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415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7CFB81-8ABF-4AA9-9234-F1C6A1ADD8FF}"/>
              </a:ext>
            </a:extLst>
          </p:cNvPr>
          <p:cNvSpPr/>
          <p:nvPr/>
        </p:nvSpPr>
        <p:spPr>
          <a:xfrm>
            <a:off x="10160" y="-162560"/>
            <a:ext cx="4094480" cy="7345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3" name="Rectangle 2">
            <a:extLst>
              <a:ext uri="{FF2B5EF4-FFF2-40B4-BE49-F238E27FC236}">
                <a16:creationId xmlns:a16="http://schemas.microsoft.com/office/drawing/2014/main" id="{10E6DCAE-8F28-491B-A895-8B09A1B33CAE}"/>
              </a:ext>
            </a:extLst>
          </p:cNvPr>
          <p:cNvSpPr/>
          <p:nvPr/>
        </p:nvSpPr>
        <p:spPr>
          <a:xfrm>
            <a:off x="-132080" y="-142240"/>
            <a:ext cx="4175760" cy="7345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2" name="Title 1">
            <a:extLst>
              <a:ext uri="{FF2B5EF4-FFF2-40B4-BE49-F238E27FC236}">
                <a16:creationId xmlns:a16="http://schemas.microsoft.com/office/drawing/2014/main" id="{F96488CA-6360-4DB1-8E73-9706E392E370}"/>
              </a:ext>
            </a:extLst>
          </p:cNvPr>
          <p:cNvSpPr>
            <a:spLocks noGrp="1"/>
          </p:cNvSpPr>
          <p:nvPr>
            <p:ph type="title"/>
          </p:nvPr>
        </p:nvSpPr>
        <p:spPr>
          <a:xfrm>
            <a:off x="457200" y="1819072"/>
            <a:ext cx="3200400" cy="633270"/>
          </a:xfrm>
        </p:spPr>
        <p:txBody>
          <a:bodyPr>
            <a:normAutofit/>
          </a:bodyPr>
          <a:lstStyle/>
          <a:p>
            <a:pPr algn="r"/>
            <a:r>
              <a:rPr lang="en-US" sz="2800" dirty="0"/>
              <a:t>2026 Budget</a:t>
            </a:r>
          </a:p>
        </p:txBody>
      </p:sp>
      <p:sp>
        <p:nvSpPr>
          <p:cNvPr id="4" name="Text Placeholder 3">
            <a:extLst>
              <a:ext uri="{FF2B5EF4-FFF2-40B4-BE49-F238E27FC236}">
                <a16:creationId xmlns:a16="http://schemas.microsoft.com/office/drawing/2014/main" id="{466C853A-1FCF-487E-8731-A530EBB787A6}"/>
              </a:ext>
            </a:extLst>
          </p:cNvPr>
          <p:cNvSpPr>
            <a:spLocks noGrp="1"/>
          </p:cNvSpPr>
          <p:nvPr>
            <p:ph type="body" sz="half" idx="2"/>
          </p:nvPr>
        </p:nvSpPr>
        <p:spPr>
          <a:xfrm>
            <a:off x="457200" y="2498063"/>
            <a:ext cx="3200400" cy="3379124"/>
          </a:xfrm>
        </p:spPr>
        <p:txBody>
          <a:bodyPr/>
          <a:lstStyle/>
          <a:p>
            <a:pPr algn="r"/>
            <a:r>
              <a:rPr kumimoji="0" lang="en-US" sz="4800" b="0" i="0" u="none" strike="noStrike" kern="1200" cap="none" spc="-50" normalizeH="0" baseline="0" noProof="0" dirty="0">
                <a:ln>
                  <a:noFill/>
                </a:ln>
                <a:solidFill>
                  <a:prstClr val="black">
                    <a:lumMod val="85000"/>
                    <a:lumOff val="15000"/>
                  </a:prstClr>
                </a:solidFill>
                <a:effectLst/>
                <a:uLnTx/>
                <a:uFillTx/>
                <a:latin typeface="Lato SemiBold"/>
                <a:ea typeface="+mj-ea"/>
                <a:cs typeface="+mj-cs"/>
              </a:rPr>
              <a:t>Where the Money Comes From</a:t>
            </a:r>
            <a:endParaRPr lang="en-US" dirty="0"/>
          </a:p>
        </p:txBody>
      </p:sp>
      <p:graphicFrame>
        <p:nvGraphicFramePr>
          <p:cNvPr id="6" name="Chart 5">
            <a:extLst>
              <a:ext uri="{FF2B5EF4-FFF2-40B4-BE49-F238E27FC236}">
                <a16:creationId xmlns:a16="http://schemas.microsoft.com/office/drawing/2014/main" id="{5E60C623-02D9-47B4-94D6-FA46FE474B81}"/>
              </a:ext>
            </a:extLst>
          </p:cNvPr>
          <p:cNvGraphicFramePr/>
          <p:nvPr>
            <p:extLst>
              <p:ext uri="{D42A27DB-BD31-4B8C-83A1-F6EECF244321}">
                <p14:modId xmlns:p14="http://schemas.microsoft.com/office/powerpoint/2010/main" val="417311119"/>
              </p:ext>
            </p:extLst>
          </p:nvPr>
        </p:nvGraphicFramePr>
        <p:xfrm>
          <a:off x="2720227" y="-345440"/>
          <a:ext cx="10734269" cy="7548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4475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7CFB81-8ABF-4AA9-9234-F1C6A1ADD8FF}"/>
              </a:ext>
            </a:extLst>
          </p:cNvPr>
          <p:cNvSpPr/>
          <p:nvPr/>
        </p:nvSpPr>
        <p:spPr>
          <a:xfrm>
            <a:off x="10160" y="-162560"/>
            <a:ext cx="4094480" cy="7345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3" name="Rectangle 2">
            <a:extLst>
              <a:ext uri="{FF2B5EF4-FFF2-40B4-BE49-F238E27FC236}">
                <a16:creationId xmlns:a16="http://schemas.microsoft.com/office/drawing/2014/main" id="{10E6DCAE-8F28-491B-A895-8B09A1B33CAE}"/>
              </a:ext>
            </a:extLst>
          </p:cNvPr>
          <p:cNvSpPr/>
          <p:nvPr/>
        </p:nvSpPr>
        <p:spPr>
          <a:xfrm>
            <a:off x="-132080" y="-142240"/>
            <a:ext cx="4175760" cy="7345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2" name="Title 1">
            <a:extLst>
              <a:ext uri="{FF2B5EF4-FFF2-40B4-BE49-F238E27FC236}">
                <a16:creationId xmlns:a16="http://schemas.microsoft.com/office/drawing/2014/main" id="{F96488CA-6360-4DB1-8E73-9706E392E370}"/>
              </a:ext>
            </a:extLst>
          </p:cNvPr>
          <p:cNvSpPr>
            <a:spLocks noGrp="1"/>
          </p:cNvSpPr>
          <p:nvPr>
            <p:ph type="title"/>
          </p:nvPr>
        </p:nvSpPr>
        <p:spPr>
          <a:xfrm>
            <a:off x="457200" y="1819072"/>
            <a:ext cx="3200400" cy="633270"/>
          </a:xfrm>
        </p:spPr>
        <p:txBody>
          <a:bodyPr>
            <a:normAutofit/>
          </a:bodyPr>
          <a:lstStyle/>
          <a:p>
            <a:pPr algn="r"/>
            <a:r>
              <a:rPr lang="en-US" sz="2800" dirty="0"/>
              <a:t>2026 Budget</a:t>
            </a:r>
          </a:p>
        </p:txBody>
      </p:sp>
      <p:sp>
        <p:nvSpPr>
          <p:cNvPr id="4" name="Text Placeholder 3">
            <a:extLst>
              <a:ext uri="{FF2B5EF4-FFF2-40B4-BE49-F238E27FC236}">
                <a16:creationId xmlns:a16="http://schemas.microsoft.com/office/drawing/2014/main" id="{466C853A-1FCF-487E-8731-A530EBB787A6}"/>
              </a:ext>
            </a:extLst>
          </p:cNvPr>
          <p:cNvSpPr>
            <a:spLocks noGrp="1"/>
          </p:cNvSpPr>
          <p:nvPr>
            <p:ph type="body" sz="half" idx="2"/>
          </p:nvPr>
        </p:nvSpPr>
        <p:spPr>
          <a:xfrm>
            <a:off x="457200" y="2498063"/>
            <a:ext cx="3200400" cy="3379124"/>
          </a:xfrm>
        </p:spPr>
        <p:txBody>
          <a:bodyPr/>
          <a:lstStyle/>
          <a:p>
            <a:pPr algn="r"/>
            <a:r>
              <a:rPr kumimoji="0" lang="en-US" sz="4800" b="0" i="0" u="none" strike="noStrike" kern="1200" cap="none" spc="-50" normalizeH="0" baseline="0" noProof="0" dirty="0">
                <a:ln>
                  <a:noFill/>
                </a:ln>
                <a:solidFill>
                  <a:prstClr val="black">
                    <a:lumMod val="85000"/>
                    <a:lumOff val="15000"/>
                  </a:prstClr>
                </a:solidFill>
                <a:effectLst/>
                <a:uLnTx/>
                <a:uFillTx/>
                <a:latin typeface="Lato SemiBold"/>
                <a:ea typeface="+mj-ea"/>
                <a:cs typeface="+mj-cs"/>
              </a:rPr>
              <a:t>Where the Money Goes</a:t>
            </a:r>
            <a:endParaRPr lang="en-US" dirty="0"/>
          </a:p>
        </p:txBody>
      </p:sp>
      <p:graphicFrame>
        <p:nvGraphicFramePr>
          <p:cNvPr id="6" name="Chart 5">
            <a:extLst>
              <a:ext uri="{FF2B5EF4-FFF2-40B4-BE49-F238E27FC236}">
                <a16:creationId xmlns:a16="http://schemas.microsoft.com/office/drawing/2014/main" id="{5E60C623-02D9-47B4-94D6-FA46FE474B81}"/>
              </a:ext>
            </a:extLst>
          </p:cNvPr>
          <p:cNvGraphicFramePr/>
          <p:nvPr>
            <p:extLst>
              <p:ext uri="{D42A27DB-BD31-4B8C-83A1-F6EECF244321}">
                <p14:modId xmlns:p14="http://schemas.microsoft.com/office/powerpoint/2010/main" val="2838301683"/>
              </p:ext>
            </p:extLst>
          </p:nvPr>
        </p:nvGraphicFramePr>
        <p:xfrm>
          <a:off x="2778531" y="-345440"/>
          <a:ext cx="10734269" cy="7548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248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E7E4D-814E-7D0F-EB32-E2708014A9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AC61F-60B7-62FA-3322-74678745F8F0}"/>
              </a:ext>
            </a:extLst>
          </p:cNvPr>
          <p:cNvSpPr>
            <a:spLocks noGrp="1"/>
          </p:cNvSpPr>
          <p:nvPr>
            <p:ph type="title"/>
          </p:nvPr>
        </p:nvSpPr>
        <p:spPr>
          <a:xfrm>
            <a:off x="1171576" y="139358"/>
            <a:ext cx="10058400" cy="1450757"/>
          </a:xfrm>
        </p:spPr>
        <p:txBody>
          <a:bodyPr>
            <a:normAutofit/>
          </a:bodyPr>
          <a:lstStyle/>
          <a:p>
            <a:r>
              <a:rPr lang="en-US" sz="4400" dirty="0"/>
              <a:t>2026 Budget Key Facts</a:t>
            </a:r>
          </a:p>
        </p:txBody>
      </p:sp>
      <p:sp>
        <p:nvSpPr>
          <p:cNvPr id="3" name="Content Placeholder 2">
            <a:extLst>
              <a:ext uri="{FF2B5EF4-FFF2-40B4-BE49-F238E27FC236}">
                <a16:creationId xmlns:a16="http://schemas.microsoft.com/office/drawing/2014/main" id="{5CD800A8-9FD0-A5C0-6BD9-EE3BF0EAB322}"/>
              </a:ext>
            </a:extLst>
          </p:cNvPr>
          <p:cNvSpPr>
            <a:spLocks noGrp="1"/>
          </p:cNvSpPr>
          <p:nvPr>
            <p:ph idx="1"/>
          </p:nvPr>
        </p:nvSpPr>
        <p:spPr>
          <a:xfrm>
            <a:off x="1171576" y="1869890"/>
            <a:ext cx="10665051" cy="4023360"/>
          </a:xfrm>
        </p:spPr>
        <p:txBody>
          <a:bodyPr>
            <a:normAutofit lnSpcReduction="10000"/>
          </a:bodyPr>
          <a:lstStyle/>
          <a:p>
            <a:pPr>
              <a:buClrTx/>
              <a:buFont typeface="Arial" panose="020B0604020202020204" pitchFamily="34" charset="0"/>
              <a:buChar char="•"/>
            </a:pPr>
            <a:r>
              <a:rPr lang="en-US" sz="3200" dirty="0"/>
              <a:t>$208.8 million </a:t>
            </a:r>
            <a:r>
              <a:rPr lang="en-US" sz="3200" b="1" dirty="0"/>
              <a:t>balanced</a:t>
            </a:r>
            <a:r>
              <a:rPr lang="en-US" sz="3200" dirty="0"/>
              <a:t> spending plan</a:t>
            </a:r>
          </a:p>
          <a:p>
            <a:pPr>
              <a:buClrTx/>
              <a:buFont typeface="Arial" panose="020B0604020202020204" pitchFamily="34" charset="0"/>
              <a:buChar char="•"/>
            </a:pPr>
            <a:r>
              <a:rPr lang="en-US" sz="3200" dirty="0"/>
              <a:t>Lower </a:t>
            </a:r>
            <a:r>
              <a:rPr lang="en-US" sz="3200" b="1" dirty="0"/>
              <a:t>debt</a:t>
            </a:r>
            <a:r>
              <a:rPr lang="en-US" sz="3200" dirty="0"/>
              <a:t>, solid fund balance</a:t>
            </a:r>
          </a:p>
          <a:p>
            <a:pPr>
              <a:buClrTx/>
              <a:buFont typeface="Arial" panose="020B0604020202020204" pitchFamily="34" charset="0"/>
              <a:buChar char="•"/>
            </a:pPr>
            <a:r>
              <a:rPr lang="en-US" sz="3200" dirty="0"/>
              <a:t>Increased state funding for </a:t>
            </a:r>
            <a:r>
              <a:rPr lang="en-US" sz="3200" b="1" dirty="0"/>
              <a:t>Land Conservation and Courts</a:t>
            </a:r>
          </a:p>
          <a:p>
            <a:pPr>
              <a:buClrTx/>
              <a:buFont typeface="Arial" panose="020B0604020202020204" pitchFamily="34" charset="0"/>
              <a:buChar char="•"/>
            </a:pPr>
            <a:r>
              <a:rPr lang="en-US" sz="3200" dirty="0"/>
              <a:t>Adding </a:t>
            </a:r>
            <a:r>
              <a:rPr lang="en-US" sz="3200" b="1" dirty="0"/>
              <a:t>Sheriff’s Deputy </a:t>
            </a:r>
            <a:r>
              <a:rPr lang="en-US" sz="3200" dirty="0"/>
              <a:t>to cover Town of Shelby</a:t>
            </a:r>
          </a:p>
          <a:p>
            <a:pPr>
              <a:buClrTx/>
              <a:buFont typeface="Arial" panose="020B0604020202020204" pitchFamily="34" charset="0"/>
              <a:buChar char="•"/>
            </a:pPr>
            <a:r>
              <a:rPr lang="en-US" sz="3200" dirty="0"/>
              <a:t>Significant increase in </a:t>
            </a:r>
            <a:r>
              <a:rPr lang="en-US" sz="3200" b="1" dirty="0"/>
              <a:t>jail medical </a:t>
            </a:r>
            <a:r>
              <a:rPr lang="en-US" sz="3200" dirty="0"/>
              <a:t>costs</a:t>
            </a:r>
          </a:p>
          <a:p>
            <a:pPr>
              <a:buClrTx/>
              <a:buFont typeface="Arial" panose="020B0604020202020204" pitchFamily="34" charset="0"/>
              <a:buChar char="•"/>
            </a:pPr>
            <a:r>
              <a:rPr lang="en-US" sz="3200" dirty="0"/>
              <a:t>$100k for </a:t>
            </a:r>
            <a:r>
              <a:rPr lang="en-US" sz="3200" b="1" dirty="0"/>
              <a:t>bike trail </a:t>
            </a:r>
            <a:r>
              <a:rPr lang="en-US" sz="3200" dirty="0"/>
              <a:t>to connect Goose Island to La Crosse</a:t>
            </a:r>
          </a:p>
          <a:p>
            <a:pPr>
              <a:buClrTx/>
              <a:buFont typeface="Arial" panose="020B0604020202020204" pitchFamily="34" charset="0"/>
              <a:buChar char="•"/>
            </a:pPr>
            <a:r>
              <a:rPr lang="en-US" sz="3200" dirty="0"/>
              <a:t>Discontinuing</a:t>
            </a:r>
            <a:r>
              <a:rPr lang="en-US" sz="3200" b="1" dirty="0"/>
              <a:t> SMRT</a:t>
            </a:r>
            <a:r>
              <a:rPr lang="en-US" sz="3200" dirty="0"/>
              <a:t> bus service</a:t>
            </a:r>
          </a:p>
        </p:txBody>
      </p:sp>
    </p:spTree>
    <p:extLst>
      <p:ext uri="{BB962C8B-B14F-4D97-AF65-F5344CB8AC3E}">
        <p14:creationId xmlns:p14="http://schemas.microsoft.com/office/powerpoint/2010/main" val="180107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425D7-A102-D7DD-4FB9-C479DC2B2EF7}"/>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0CBFA62-B888-E087-D261-836AF2CD729F}"/>
              </a:ext>
            </a:extLst>
          </p:cNvPr>
          <p:cNvGraphicFramePr/>
          <p:nvPr>
            <p:extLst>
              <p:ext uri="{D42A27DB-BD31-4B8C-83A1-F6EECF244321}">
                <p14:modId xmlns:p14="http://schemas.microsoft.com/office/powerpoint/2010/main" val="2299402558"/>
              </p:ext>
            </p:extLst>
          </p:nvPr>
        </p:nvGraphicFramePr>
        <p:xfrm>
          <a:off x="723900" y="286603"/>
          <a:ext cx="100584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23971C2F-BFEE-9A05-4EFA-F7761DCDCBAA}"/>
              </a:ext>
            </a:extLst>
          </p:cNvPr>
          <p:cNvSpPr txBox="1"/>
          <p:nvPr/>
        </p:nvSpPr>
        <p:spPr>
          <a:xfrm>
            <a:off x="11691487" y="101937"/>
            <a:ext cx="8662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A88AF6-5054-4821-B6D0-F739BE5EB3F8}" type="slidenum">
              <a:rPr kumimoji="0" lang="en-US" sz="1800" b="1" i="0" u="none" strike="noStrike" kern="1200" cap="none" spc="0" normalizeH="0" baseline="0" noProof="0" smtClean="0">
                <a:ln>
                  <a:noFill/>
                </a:ln>
                <a:solidFill>
                  <a:prstClr val="black"/>
                </a:solidFill>
                <a:effectLst/>
                <a:uLnTx/>
                <a:uFillTx/>
                <a:latin typeface="La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dirty="0">
              <a:ln>
                <a:noFill/>
              </a:ln>
              <a:solidFill>
                <a:prstClr val="black"/>
              </a:solidFill>
              <a:effectLst/>
              <a:uLnTx/>
              <a:uFillTx/>
              <a:latin typeface="Lato"/>
              <a:ea typeface="+mn-ea"/>
              <a:cs typeface="+mn-cs"/>
            </a:endParaRPr>
          </a:p>
        </p:txBody>
      </p:sp>
      <p:sp>
        <p:nvSpPr>
          <p:cNvPr id="6" name="TextBox 5">
            <a:extLst>
              <a:ext uri="{FF2B5EF4-FFF2-40B4-BE49-F238E27FC236}">
                <a16:creationId xmlns:a16="http://schemas.microsoft.com/office/drawing/2014/main" id="{99B433DB-731D-E508-524C-C55AEBA75B45}"/>
              </a:ext>
            </a:extLst>
          </p:cNvPr>
          <p:cNvSpPr txBox="1"/>
          <p:nvPr/>
        </p:nvSpPr>
        <p:spPr>
          <a:xfrm>
            <a:off x="609600" y="5800520"/>
            <a:ext cx="10058400" cy="400110"/>
          </a:xfrm>
          <a:prstGeom prst="rect">
            <a:avLst/>
          </a:prstGeom>
          <a:noFill/>
        </p:spPr>
        <p:txBody>
          <a:bodyPr wrap="square" rtlCol="0">
            <a:spAutoFit/>
          </a:bodyPr>
          <a:lstStyle/>
          <a:p>
            <a:r>
              <a:rPr lang="en-US" sz="2000" dirty="0"/>
              <a:t>* 2025 Includes proposed $815k borrowing</a:t>
            </a:r>
          </a:p>
        </p:txBody>
      </p:sp>
    </p:spTree>
    <p:extLst>
      <p:ext uri="{BB962C8B-B14F-4D97-AF65-F5344CB8AC3E}">
        <p14:creationId xmlns:p14="http://schemas.microsoft.com/office/powerpoint/2010/main" val="46015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485AE-237F-98F5-BC70-34FD4E342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BE109-4519-3BA8-7411-09D93D7F9953}"/>
              </a:ext>
            </a:extLst>
          </p:cNvPr>
          <p:cNvSpPr>
            <a:spLocks noGrp="1"/>
          </p:cNvSpPr>
          <p:nvPr>
            <p:ph type="title"/>
          </p:nvPr>
        </p:nvSpPr>
        <p:spPr>
          <a:xfrm>
            <a:off x="695326" y="210796"/>
            <a:ext cx="10058400" cy="1450757"/>
          </a:xfrm>
        </p:spPr>
        <p:txBody>
          <a:bodyPr>
            <a:normAutofit/>
          </a:bodyPr>
          <a:lstStyle/>
          <a:p>
            <a:r>
              <a:rPr lang="en-US" sz="4000" dirty="0"/>
              <a:t>County Debt Update</a:t>
            </a:r>
          </a:p>
        </p:txBody>
      </p:sp>
      <p:sp>
        <p:nvSpPr>
          <p:cNvPr id="3" name="Content Placeholder 2">
            <a:extLst>
              <a:ext uri="{FF2B5EF4-FFF2-40B4-BE49-F238E27FC236}">
                <a16:creationId xmlns:a16="http://schemas.microsoft.com/office/drawing/2014/main" id="{EF9407C3-D350-93B7-28E2-BE1E29F3F1AF}"/>
              </a:ext>
            </a:extLst>
          </p:cNvPr>
          <p:cNvSpPr>
            <a:spLocks noGrp="1"/>
          </p:cNvSpPr>
          <p:nvPr>
            <p:ph idx="1"/>
          </p:nvPr>
        </p:nvSpPr>
        <p:spPr>
          <a:xfrm>
            <a:off x="695326" y="1936565"/>
            <a:ext cx="11068050" cy="4023360"/>
          </a:xfrm>
        </p:spPr>
        <p:txBody>
          <a:bodyPr>
            <a:normAutofit fontScale="92500" lnSpcReduction="10000"/>
          </a:bodyPr>
          <a:lstStyle/>
          <a:p>
            <a:pPr>
              <a:buClrTx/>
              <a:buFont typeface="Arial" panose="020B0604020202020204" pitchFamily="34" charset="0"/>
              <a:buChar char="•"/>
            </a:pPr>
            <a:r>
              <a:rPr lang="en-US" sz="3200" dirty="0"/>
              <a:t>Overall debt continues to </a:t>
            </a:r>
            <a:r>
              <a:rPr lang="en-US" sz="3200" b="1" dirty="0"/>
              <a:t>decline </a:t>
            </a:r>
          </a:p>
          <a:p>
            <a:pPr>
              <a:buClrTx/>
              <a:buFont typeface="Arial" panose="020B0604020202020204" pitchFamily="34" charset="0"/>
              <a:buChar char="•"/>
            </a:pPr>
            <a:r>
              <a:rPr lang="en-US" sz="3200" dirty="0"/>
              <a:t>At </a:t>
            </a:r>
            <a:r>
              <a:rPr lang="en-US" sz="3200" b="1" dirty="0"/>
              <a:t>$472 per capita</a:t>
            </a:r>
            <a:r>
              <a:rPr lang="en-US" sz="3200" dirty="0"/>
              <a:t>, our debt is below the $539 average for Wisconsin counties (2023)</a:t>
            </a:r>
          </a:p>
          <a:p>
            <a:pPr>
              <a:buClrTx/>
              <a:buFont typeface="Arial" panose="020B0604020202020204" pitchFamily="34" charset="0"/>
              <a:buChar char="•"/>
            </a:pPr>
            <a:r>
              <a:rPr lang="en-US" sz="3200" dirty="0"/>
              <a:t>Proposed</a:t>
            </a:r>
            <a:r>
              <a:rPr lang="en-US" sz="3200" b="1" dirty="0"/>
              <a:t> $815,000 borrowing</a:t>
            </a:r>
            <a:r>
              <a:rPr lang="en-US" sz="3200" dirty="0"/>
              <a:t> in November</a:t>
            </a:r>
          </a:p>
          <a:p>
            <a:pPr>
              <a:buClrTx/>
              <a:buFont typeface="Arial" panose="020B0604020202020204" pitchFamily="34" charset="0"/>
              <a:buChar char="•"/>
            </a:pPr>
            <a:r>
              <a:rPr lang="en-US" sz="3200" dirty="0"/>
              <a:t>Strategic, short-term borrowing to maintain stable </a:t>
            </a:r>
            <a:r>
              <a:rPr lang="en-US" sz="3200" b="1" dirty="0"/>
              <a:t>debt levy</a:t>
            </a:r>
          </a:p>
          <a:p>
            <a:pPr>
              <a:buClrTx/>
              <a:buFont typeface="Arial" panose="020B0604020202020204" pitchFamily="34" charset="0"/>
              <a:buChar char="•"/>
            </a:pPr>
            <a:r>
              <a:rPr lang="en-US" sz="3200" dirty="0"/>
              <a:t>Funds will support highway projects, keeping average paving of </a:t>
            </a:r>
            <a:r>
              <a:rPr lang="en-US" sz="3200" b="1" dirty="0"/>
              <a:t>11 miles </a:t>
            </a:r>
            <a:r>
              <a:rPr lang="en-US" sz="3200" dirty="0"/>
              <a:t>per year (up from 5 before 2023)</a:t>
            </a:r>
          </a:p>
          <a:p>
            <a:pPr>
              <a:buClrTx/>
              <a:buFont typeface="Arial" panose="020B0604020202020204" pitchFamily="34" charset="0"/>
              <a:buChar char="•"/>
            </a:pPr>
            <a:r>
              <a:rPr lang="en-US" sz="3200" dirty="0"/>
              <a:t>Debt will continue to fall in </a:t>
            </a:r>
            <a:r>
              <a:rPr lang="en-US" sz="3200" b="1" dirty="0"/>
              <a:t>2026</a:t>
            </a:r>
          </a:p>
        </p:txBody>
      </p:sp>
    </p:spTree>
    <p:extLst>
      <p:ext uri="{BB962C8B-B14F-4D97-AF65-F5344CB8AC3E}">
        <p14:creationId xmlns:p14="http://schemas.microsoft.com/office/powerpoint/2010/main" val="1556991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56EB-7BA1-6524-4DE6-CBD3A6AD3839}"/>
            </a:ext>
          </a:extLst>
        </p:cNvPr>
        <p:cNvGrpSpPr/>
        <p:nvPr/>
      </p:nvGrpSpPr>
      <p:grpSpPr>
        <a:xfrm>
          <a:off x="0" y="0"/>
          <a:ext cx="0" cy="0"/>
          <a:chOff x="0" y="0"/>
          <a:chExt cx="0" cy="0"/>
        </a:xfrm>
      </p:grpSpPr>
      <p:graphicFrame>
        <p:nvGraphicFramePr>
          <p:cNvPr id="4" name="Content Placeholder 19">
            <a:extLst>
              <a:ext uri="{FF2B5EF4-FFF2-40B4-BE49-F238E27FC236}">
                <a16:creationId xmlns:a16="http://schemas.microsoft.com/office/drawing/2014/main" id="{1E194C6E-2FCE-A123-CFCE-753AD43AA1CB}"/>
              </a:ext>
            </a:extLst>
          </p:cNvPr>
          <p:cNvGraphicFramePr>
            <a:graphicFrameLocks noGrp="1"/>
          </p:cNvGraphicFramePr>
          <p:nvPr/>
        </p:nvGraphicFramePr>
        <p:xfrm>
          <a:off x="1066800" y="1207026"/>
          <a:ext cx="4572000" cy="36602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19">
            <a:extLst>
              <a:ext uri="{FF2B5EF4-FFF2-40B4-BE49-F238E27FC236}">
                <a16:creationId xmlns:a16="http://schemas.microsoft.com/office/drawing/2014/main" id="{0E4A18DF-B5B9-AC6A-1A96-AC52AA09F974}"/>
              </a:ext>
            </a:extLst>
          </p:cNvPr>
          <p:cNvGraphicFramePr>
            <a:graphicFrameLocks/>
          </p:cNvGraphicFramePr>
          <p:nvPr/>
        </p:nvGraphicFramePr>
        <p:xfrm>
          <a:off x="6553200" y="1207026"/>
          <a:ext cx="4572000" cy="3660249"/>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Rounded Corners 5">
            <a:extLst>
              <a:ext uri="{FF2B5EF4-FFF2-40B4-BE49-F238E27FC236}">
                <a16:creationId xmlns:a16="http://schemas.microsoft.com/office/drawing/2014/main" id="{12F914AD-1C2D-FF0F-EE7F-F27EC23FB0D3}"/>
              </a:ext>
            </a:extLst>
          </p:cNvPr>
          <p:cNvSpPr/>
          <p:nvPr/>
        </p:nvSpPr>
        <p:spPr>
          <a:xfrm>
            <a:off x="7607134" y="5044181"/>
            <a:ext cx="2447365" cy="419911"/>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Good = 97 miles</a:t>
            </a:r>
          </a:p>
        </p:txBody>
      </p:sp>
      <p:sp>
        <p:nvSpPr>
          <p:cNvPr id="7" name="Rectangle: Rounded Corners 6">
            <a:extLst>
              <a:ext uri="{FF2B5EF4-FFF2-40B4-BE49-F238E27FC236}">
                <a16:creationId xmlns:a16="http://schemas.microsoft.com/office/drawing/2014/main" id="{ABD5F994-ACAB-26B6-9725-1F34F065FCCB}"/>
              </a:ext>
            </a:extLst>
          </p:cNvPr>
          <p:cNvSpPr/>
          <p:nvPr/>
        </p:nvSpPr>
        <p:spPr>
          <a:xfrm>
            <a:off x="7607135" y="5613315"/>
            <a:ext cx="2447365" cy="419911"/>
          </a:xfrm>
          <a:prstGeom prst="roundRect">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Fair = 166 miles</a:t>
            </a:r>
          </a:p>
        </p:txBody>
      </p:sp>
      <p:sp>
        <p:nvSpPr>
          <p:cNvPr id="8" name="Rectangle: Rounded Corners 7">
            <a:extLst>
              <a:ext uri="{FF2B5EF4-FFF2-40B4-BE49-F238E27FC236}">
                <a16:creationId xmlns:a16="http://schemas.microsoft.com/office/drawing/2014/main" id="{4DF82AA8-87E5-2B70-D54E-856851840FFD}"/>
              </a:ext>
            </a:extLst>
          </p:cNvPr>
          <p:cNvSpPr/>
          <p:nvPr/>
        </p:nvSpPr>
        <p:spPr>
          <a:xfrm>
            <a:off x="2027295" y="5044181"/>
            <a:ext cx="2476317" cy="419911"/>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Good =125 miles</a:t>
            </a:r>
          </a:p>
        </p:txBody>
      </p:sp>
      <p:sp>
        <p:nvSpPr>
          <p:cNvPr id="9" name="Rectangle: Rounded Corners 8">
            <a:extLst>
              <a:ext uri="{FF2B5EF4-FFF2-40B4-BE49-F238E27FC236}">
                <a16:creationId xmlns:a16="http://schemas.microsoft.com/office/drawing/2014/main" id="{E2ACEEC6-1818-83A3-422D-255F2F47C9D9}"/>
              </a:ext>
            </a:extLst>
          </p:cNvPr>
          <p:cNvSpPr/>
          <p:nvPr/>
        </p:nvSpPr>
        <p:spPr>
          <a:xfrm>
            <a:off x="2056248" y="5613315"/>
            <a:ext cx="2447365" cy="419911"/>
          </a:xfrm>
          <a:prstGeom prst="roundRect">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Fair = 103 miles</a:t>
            </a:r>
          </a:p>
        </p:txBody>
      </p:sp>
      <p:sp>
        <p:nvSpPr>
          <p:cNvPr id="10" name="TextBox 28">
            <a:extLst>
              <a:ext uri="{FF2B5EF4-FFF2-40B4-BE49-F238E27FC236}">
                <a16:creationId xmlns:a16="http://schemas.microsoft.com/office/drawing/2014/main" id="{C1EA8736-9E2B-E6C8-6402-C47AF3BE706F}"/>
              </a:ext>
            </a:extLst>
          </p:cNvPr>
          <p:cNvSpPr txBox="1"/>
          <p:nvPr/>
        </p:nvSpPr>
        <p:spPr>
          <a:xfrm>
            <a:off x="1407792" y="4021273"/>
            <a:ext cx="1120588"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22%</a:t>
            </a:r>
          </a:p>
        </p:txBody>
      </p:sp>
      <p:sp>
        <p:nvSpPr>
          <p:cNvPr id="11" name="TextBox 29">
            <a:extLst>
              <a:ext uri="{FF2B5EF4-FFF2-40B4-BE49-F238E27FC236}">
                <a16:creationId xmlns:a16="http://schemas.microsoft.com/office/drawing/2014/main" id="{34F3E08B-33C4-5EC9-346C-E0D245A0ED44}"/>
              </a:ext>
            </a:extLst>
          </p:cNvPr>
          <p:cNvSpPr txBox="1"/>
          <p:nvPr/>
        </p:nvSpPr>
        <p:spPr>
          <a:xfrm>
            <a:off x="4185814" y="2994258"/>
            <a:ext cx="1120588"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42%</a:t>
            </a:r>
          </a:p>
        </p:txBody>
      </p:sp>
      <p:sp>
        <p:nvSpPr>
          <p:cNvPr id="12" name="TextBox 30">
            <a:extLst>
              <a:ext uri="{FF2B5EF4-FFF2-40B4-BE49-F238E27FC236}">
                <a16:creationId xmlns:a16="http://schemas.microsoft.com/office/drawing/2014/main" id="{4DECAEA1-39A5-F2F1-774F-812ECB37FAF2}"/>
              </a:ext>
            </a:extLst>
          </p:cNvPr>
          <p:cNvSpPr txBox="1"/>
          <p:nvPr/>
        </p:nvSpPr>
        <p:spPr>
          <a:xfrm>
            <a:off x="6958350" y="3971992"/>
            <a:ext cx="1120588"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6%</a:t>
            </a:r>
          </a:p>
        </p:txBody>
      </p:sp>
      <p:sp>
        <p:nvSpPr>
          <p:cNvPr id="13" name="TextBox 31">
            <a:extLst>
              <a:ext uri="{FF2B5EF4-FFF2-40B4-BE49-F238E27FC236}">
                <a16:creationId xmlns:a16="http://schemas.microsoft.com/office/drawing/2014/main" id="{5EDF2374-A561-DE62-73C6-C915C69BFD1C}"/>
              </a:ext>
            </a:extLst>
          </p:cNvPr>
          <p:cNvSpPr txBox="1"/>
          <p:nvPr/>
        </p:nvSpPr>
        <p:spPr>
          <a:xfrm>
            <a:off x="8350276" y="2774527"/>
            <a:ext cx="1120588"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59%</a:t>
            </a:r>
          </a:p>
        </p:txBody>
      </p:sp>
      <p:sp>
        <p:nvSpPr>
          <p:cNvPr id="14" name="Title 1">
            <a:extLst>
              <a:ext uri="{FF2B5EF4-FFF2-40B4-BE49-F238E27FC236}">
                <a16:creationId xmlns:a16="http://schemas.microsoft.com/office/drawing/2014/main" id="{BC6A7C69-86EE-EF6E-CC67-60123BF56EF3}"/>
              </a:ext>
            </a:extLst>
          </p:cNvPr>
          <p:cNvSpPr>
            <a:spLocks noGrp="1"/>
          </p:cNvSpPr>
          <p:nvPr>
            <p:ph type="title" idx="4294967295"/>
          </p:nvPr>
        </p:nvSpPr>
        <p:spPr>
          <a:xfrm>
            <a:off x="1407792" y="275666"/>
            <a:ext cx="10058400" cy="744252"/>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85000"/>
                    <a:lumOff val="15000"/>
                  </a:schemeClr>
                </a:solidFill>
                <a:latin typeface="+mj-lt"/>
                <a:ea typeface="+mj-ea"/>
                <a:cs typeface="+mj-cs"/>
              </a:defRPr>
            </a:lvl1pPr>
          </a:lstStyle>
          <a:p>
            <a:r>
              <a:rPr lang="en-US" sz="4000" dirty="0"/>
              <a:t>County Highway Pavement Conditions</a:t>
            </a:r>
          </a:p>
        </p:txBody>
      </p:sp>
      <p:sp>
        <p:nvSpPr>
          <p:cNvPr id="2" name="TextBox 31">
            <a:extLst>
              <a:ext uri="{FF2B5EF4-FFF2-40B4-BE49-F238E27FC236}">
                <a16:creationId xmlns:a16="http://schemas.microsoft.com/office/drawing/2014/main" id="{CD5F10A5-46CB-EDC8-2A60-76DD9A60EBB9}"/>
              </a:ext>
            </a:extLst>
          </p:cNvPr>
          <p:cNvSpPr txBox="1"/>
          <p:nvPr/>
        </p:nvSpPr>
        <p:spPr>
          <a:xfrm>
            <a:off x="9739820" y="3653029"/>
            <a:ext cx="1120588"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35%</a:t>
            </a:r>
          </a:p>
        </p:txBody>
      </p:sp>
      <p:sp>
        <p:nvSpPr>
          <p:cNvPr id="3" name="TextBox 28">
            <a:extLst>
              <a:ext uri="{FF2B5EF4-FFF2-40B4-BE49-F238E27FC236}">
                <a16:creationId xmlns:a16="http://schemas.microsoft.com/office/drawing/2014/main" id="{4D602242-000D-2132-F412-7E725137E99B}"/>
              </a:ext>
            </a:extLst>
          </p:cNvPr>
          <p:cNvSpPr txBox="1"/>
          <p:nvPr/>
        </p:nvSpPr>
        <p:spPr>
          <a:xfrm>
            <a:off x="2799391" y="3282787"/>
            <a:ext cx="1120588"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36%</a:t>
            </a:r>
          </a:p>
        </p:txBody>
      </p:sp>
      <p:sp>
        <p:nvSpPr>
          <p:cNvPr id="15" name="Rectangle: Rounded Corners 14">
            <a:extLst>
              <a:ext uri="{FF2B5EF4-FFF2-40B4-BE49-F238E27FC236}">
                <a16:creationId xmlns:a16="http://schemas.microsoft.com/office/drawing/2014/main" id="{22605C18-71A5-8242-2A16-92BE0D284392}"/>
              </a:ext>
            </a:extLst>
          </p:cNvPr>
          <p:cNvSpPr/>
          <p:nvPr/>
        </p:nvSpPr>
        <p:spPr>
          <a:xfrm>
            <a:off x="2056248" y="6182449"/>
            <a:ext cx="2447365" cy="419911"/>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Poor = 53 miles</a:t>
            </a:r>
          </a:p>
        </p:txBody>
      </p:sp>
      <p:sp>
        <p:nvSpPr>
          <p:cNvPr id="16" name="Rectangle: Rounded Corners 15">
            <a:extLst>
              <a:ext uri="{FF2B5EF4-FFF2-40B4-BE49-F238E27FC236}">
                <a16:creationId xmlns:a16="http://schemas.microsoft.com/office/drawing/2014/main" id="{97ACE7BD-1811-921A-B0AF-C2A8D8C3AD9A}"/>
              </a:ext>
            </a:extLst>
          </p:cNvPr>
          <p:cNvSpPr/>
          <p:nvPr/>
        </p:nvSpPr>
        <p:spPr>
          <a:xfrm>
            <a:off x="7607134" y="6182449"/>
            <a:ext cx="2447365" cy="419911"/>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Poor = 17 miles</a:t>
            </a:r>
          </a:p>
        </p:txBody>
      </p:sp>
    </p:spTree>
    <p:extLst>
      <p:ext uri="{BB962C8B-B14F-4D97-AF65-F5344CB8AC3E}">
        <p14:creationId xmlns:p14="http://schemas.microsoft.com/office/powerpoint/2010/main" val="106175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25A2-FA7C-4AEC-9340-E4B0785E1090}"/>
              </a:ext>
            </a:extLst>
          </p:cNvPr>
          <p:cNvSpPr>
            <a:spLocks noGrp="1"/>
          </p:cNvSpPr>
          <p:nvPr>
            <p:ph type="title"/>
          </p:nvPr>
        </p:nvSpPr>
        <p:spPr>
          <a:xfrm>
            <a:off x="1171576" y="139358"/>
            <a:ext cx="10058400" cy="1450757"/>
          </a:xfrm>
        </p:spPr>
        <p:txBody>
          <a:bodyPr>
            <a:normAutofit/>
          </a:bodyPr>
          <a:lstStyle/>
          <a:p>
            <a:r>
              <a:rPr lang="en-US" sz="4000" dirty="0"/>
              <a:t>5-Year Capital Improvement Plan - $78.9M</a:t>
            </a:r>
          </a:p>
        </p:txBody>
      </p:sp>
      <p:sp>
        <p:nvSpPr>
          <p:cNvPr id="3" name="Content Placeholder 2">
            <a:extLst>
              <a:ext uri="{FF2B5EF4-FFF2-40B4-BE49-F238E27FC236}">
                <a16:creationId xmlns:a16="http://schemas.microsoft.com/office/drawing/2014/main" id="{C38B92C8-B2AC-44BC-BCD6-F243732C6DDE}"/>
              </a:ext>
            </a:extLst>
          </p:cNvPr>
          <p:cNvSpPr>
            <a:spLocks noGrp="1"/>
          </p:cNvSpPr>
          <p:nvPr>
            <p:ph idx="1"/>
          </p:nvPr>
        </p:nvSpPr>
        <p:spPr>
          <a:xfrm>
            <a:off x="1171576" y="1869890"/>
            <a:ext cx="10665051" cy="4023360"/>
          </a:xfrm>
        </p:spPr>
        <p:txBody>
          <a:bodyPr>
            <a:normAutofit/>
          </a:bodyPr>
          <a:lstStyle/>
          <a:p>
            <a:pPr lvl="1">
              <a:buClrTx/>
              <a:buFont typeface="Arial" panose="020B0604020202020204" pitchFamily="34" charset="0"/>
              <a:buChar char="•"/>
            </a:pPr>
            <a:r>
              <a:rPr lang="en-US" sz="3200" dirty="0"/>
              <a:t>New </a:t>
            </a:r>
            <a:r>
              <a:rPr lang="en-US" sz="3200" b="1" dirty="0"/>
              <a:t>Solid Waste </a:t>
            </a:r>
            <a:r>
              <a:rPr lang="en-US" sz="3200" dirty="0"/>
              <a:t>cell construction </a:t>
            </a:r>
          </a:p>
          <a:p>
            <a:pPr lvl="1">
              <a:buClrTx/>
              <a:buFont typeface="Arial" panose="020B0604020202020204" pitchFamily="34" charset="0"/>
              <a:buChar char="•"/>
            </a:pPr>
            <a:r>
              <a:rPr lang="en-US" sz="3200" b="1" dirty="0"/>
              <a:t>911</a:t>
            </a:r>
            <a:r>
              <a:rPr lang="en-US" sz="3200" dirty="0"/>
              <a:t> dispatch console upgrades </a:t>
            </a:r>
          </a:p>
          <a:p>
            <a:pPr lvl="1">
              <a:buClrTx/>
              <a:buFont typeface="Arial" panose="020B0604020202020204" pitchFamily="34" charset="0"/>
              <a:buChar char="•"/>
            </a:pPr>
            <a:r>
              <a:rPr lang="en-US" sz="3200" b="1" dirty="0"/>
              <a:t>58 miles </a:t>
            </a:r>
            <a:r>
              <a:rPr lang="en-US" sz="3200" dirty="0"/>
              <a:t>of county highway paving</a:t>
            </a:r>
          </a:p>
          <a:p>
            <a:pPr lvl="1">
              <a:buClrTx/>
              <a:buFont typeface="Arial" panose="020B0604020202020204" pitchFamily="34" charset="0"/>
              <a:buChar char="•"/>
            </a:pPr>
            <a:r>
              <a:rPr lang="en-US" sz="3200" dirty="0"/>
              <a:t>Long Term Care </a:t>
            </a:r>
            <a:r>
              <a:rPr lang="en-US" sz="3200" b="1" dirty="0"/>
              <a:t>facility </a:t>
            </a:r>
            <a:r>
              <a:rPr lang="en-US" sz="3200" dirty="0"/>
              <a:t>improvements</a:t>
            </a:r>
          </a:p>
          <a:p>
            <a:pPr lvl="1">
              <a:buClrTx/>
              <a:buFont typeface="Arial" panose="020B0604020202020204" pitchFamily="34" charset="0"/>
              <a:buChar char="•"/>
            </a:pPr>
            <a:r>
              <a:rPr lang="en-US" sz="3200" dirty="0"/>
              <a:t>Implement recommendations of </a:t>
            </a:r>
            <a:r>
              <a:rPr lang="en-US" sz="3200" b="1" dirty="0"/>
              <a:t>jail study</a:t>
            </a:r>
          </a:p>
        </p:txBody>
      </p:sp>
    </p:spTree>
    <p:extLst>
      <p:ext uri="{BB962C8B-B14F-4D97-AF65-F5344CB8AC3E}">
        <p14:creationId xmlns:p14="http://schemas.microsoft.com/office/powerpoint/2010/main" val="4144036405"/>
      </p:ext>
    </p:extLst>
  </p:cSld>
  <p:clrMapOvr>
    <a:masterClrMapping/>
  </p:clrMapOvr>
</p:sld>
</file>

<file path=ppt/theme/theme1.xml><?xml version="1.0" encoding="utf-8"?>
<a:theme xmlns:a="http://schemas.openxmlformats.org/drawingml/2006/main" name="La Crosse 1">
  <a:themeElements>
    <a:clrScheme name="La Crosse C">
      <a:dk1>
        <a:sysClr val="windowText" lastClr="000000"/>
      </a:dk1>
      <a:lt1>
        <a:sysClr val="window" lastClr="FFFFFF"/>
      </a:lt1>
      <a:dk2>
        <a:srgbClr val="A1B78A"/>
      </a:dk2>
      <a:lt2>
        <a:srgbClr val="FFFFFF"/>
      </a:lt2>
      <a:accent1>
        <a:srgbClr val="AEC8D5"/>
      </a:accent1>
      <a:accent2>
        <a:srgbClr val="A1B78A"/>
      </a:accent2>
      <a:accent3>
        <a:srgbClr val="F4B183"/>
      </a:accent3>
      <a:accent4>
        <a:srgbClr val="A18AB2"/>
      </a:accent4>
      <a:accent5>
        <a:srgbClr val="AEC8D5"/>
      </a:accent5>
      <a:accent6>
        <a:srgbClr val="A1B78A"/>
      </a:accent6>
      <a:hlink>
        <a:srgbClr val="55A6F9"/>
      </a:hlink>
      <a:folHlink>
        <a:srgbClr val="A18AB2"/>
      </a:folHlink>
    </a:clrScheme>
    <a:fontScheme name="La Crosse C">
      <a:majorFont>
        <a:latin typeface="Lato SemiBold"/>
        <a:ea typeface=""/>
        <a:cs typeface=""/>
      </a:majorFont>
      <a:minorFont>
        <a:latin typeface="Lato"/>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La Crosse 1" id="{991FD1D6-2464-4526-B258-1160E5D08816}" vid="{F875D7CD-91CB-4B12-A2B7-070A0A1A6FC2}"/>
    </a:ext>
  </a:extLst>
</a:theme>
</file>

<file path=ppt/theme/theme2.xml><?xml version="1.0" encoding="utf-8"?>
<a:theme xmlns:a="http://schemas.openxmlformats.org/drawingml/2006/main" name="1_La Crosse 1">
  <a:themeElements>
    <a:clrScheme name="La Crosse C">
      <a:dk1>
        <a:sysClr val="windowText" lastClr="000000"/>
      </a:dk1>
      <a:lt1>
        <a:sysClr val="window" lastClr="FFFFFF"/>
      </a:lt1>
      <a:dk2>
        <a:srgbClr val="A1B78A"/>
      </a:dk2>
      <a:lt2>
        <a:srgbClr val="FFFFFF"/>
      </a:lt2>
      <a:accent1>
        <a:srgbClr val="AEC8D5"/>
      </a:accent1>
      <a:accent2>
        <a:srgbClr val="A1B78A"/>
      </a:accent2>
      <a:accent3>
        <a:srgbClr val="F4B183"/>
      </a:accent3>
      <a:accent4>
        <a:srgbClr val="A18AB2"/>
      </a:accent4>
      <a:accent5>
        <a:srgbClr val="AEC8D5"/>
      </a:accent5>
      <a:accent6>
        <a:srgbClr val="A1B78A"/>
      </a:accent6>
      <a:hlink>
        <a:srgbClr val="55A6F9"/>
      </a:hlink>
      <a:folHlink>
        <a:srgbClr val="A18AB2"/>
      </a:folHlink>
    </a:clrScheme>
    <a:fontScheme name="La Crosse C">
      <a:majorFont>
        <a:latin typeface="Lato SemiBold"/>
        <a:ea typeface=""/>
        <a:cs typeface=""/>
      </a:majorFont>
      <a:minorFont>
        <a:latin typeface="Lato"/>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La Crosse 1" id="{991FD1D6-2464-4526-B258-1160E5D08816}" vid="{F875D7CD-91CB-4B12-A2B7-070A0A1A6FC2}"/>
    </a:ext>
  </a:extLst>
</a:theme>
</file>

<file path=ppt/theme/theme3.xml><?xml version="1.0" encoding="utf-8"?>
<a:theme xmlns:a="http://schemas.openxmlformats.org/drawingml/2006/main" name="2_La Crosse 1">
  <a:themeElements>
    <a:clrScheme name="La Crosse C">
      <a:dk1>
        <a:sysClr val="windowText" lastClr="000000"/>
      </a:dk1>
      <a:lt1>
        <a:sysClr val="window" lastClr="FFFFFF"/>
      </a:lt1>
      <a:dk2>
        <a:srgbClr val="A1B78A"/>
      </a:dk2>
      <a:lt2>
        <a:srgbClr val="FFFFFF"/>
      </a:lt2>
      <a:accent1>
        <a:srgbClr val="AEC8D5"/>
      </a:accent1>
      <a:accent2>
        <a:srgbClr val="A1B78A"/>
      </a:accent2>
      <a:accent3>
        <a:srgbClr val="F4B183"/>
      </a:accent3>
      <a:accent4>
        <a:srgbClr val="A18AB2"/>
      </a:accent4>
      <a:accent5>
        <a:srgbClr val="AEC8D5"/>
      </a:accent5>
      <a:accent6>
        <a:srgbClr val="A1B78A"/>
      </a:accent6>
      <a:hlink>
        <a:srgbClr val="55A6F9"/>
      </a:hlink>
      <a:folHlink>
        <a:srgbClr val="A18AB2"/>
      </a:folHlink>
    </a:clrScheme>
    <a:fontScheme name="La Crosse C">
      <a:majorFont>
        <a:latin typeface="Lato SemiBold"/>
        <a:ea typeface=""/>
        <a:cs typeface=""/>
      </a:majorFont>
      <a:minorFont>
        <a:latin typeface="Lato"/>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La Crosse 1" id="{991FD1D6-2464-4526-B258-1160E5D08816}" vid="{F875D7CD-91CB-4B12-A2B7-070A0A1A6FC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A1B78A"/>
    </a:dk2>
    <a:lt2>
      <a:srgbClr val="FFFFFF"/>
    </a:lt2>
    <a:accent1>
      <a:srgbClr val="AEC8D5"/>
    </a:accent1>
    <a:accent2>
      <a:srgbClr val="A1B78A"/>
    </a:accent2>
    <a:accent3>
      <a:srgbClr val="A18AB2"/>
    </a:accent3>
    <a:accent4>
      <a:srgbClr val="DCA563"/>
    </a:accent4>
    <a:accent5>
      <a:srgbClr val="AEC8D5"/>
    </a:accent5>
    <a:accent6>
      <a:srgbClr val="A18AB2"/>
    </a:accent6>
    <a:hlink>
      <a:srgbClr val="55A6F9"/>
    </a:hlink>
    <a:folHlink>
      <a:srgbClr val="A18A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A1B78A"/>
    </a:dk2>
    <a:lt2>
      <a:srgbClr val="FFFFFF"/>
    </a:lt2>
    <a:accent1>
      <a:srgbClr val="AEC8D5"/>
    </a:accent1>
    <a:accent2>
      <a:srgbClr val="A1B78A"/>
    </a:accent2>
    <a:accent3>
      <a:srgbClr val="A18AB2"/>
    </a:accent3>
    <a:accent4>
      <a:srgbClr val="DCA563"/>
    </a:accent4>
    <a:accent5>
      <a:srgbClr val="AEC8D5"/>
    </a:accent5>
    <a:accent6>
      <a:srgbClr val="A18AB2"/>
    </a:accent6>
    <a:hlink>
      <a:srgbClr val="55A6F9"/>
    </a:hlink>
    <a:folHlink>
      <a:srgbClr val="A18A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La Crosse 1</Template>
  <TotalTime>5733</TotalTime>
  <Words>626</Words>
  <Application>Microsoft Office PowerPoint</Application>
  <PresentationFormat>Widescreen</PresentationFormat>
  <Paragraphs>134</Paragraphs>
  <Slides>14</Slides>
  <Notes>14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Lato</vt:lpstr>
      <vt:lpstr>Lato SemiBold</vt:lpstr>
      <vt:lpstr>La Crosse 1</vt:lpstr>
      <vt:lpstr>1_La Crosse 1</vt:lpstr>
      <vt:lpstr>2_La Crosse 1</vt:lpstr>
      <vt:lpstr>2026 Administrator’s Budget/CIP Overview</vt:lpstr>
      <vt:lpstr>PowerPoint Presentation</vt:lpstr>
      <vt:lpstr>2026 Budget</vt:lpstr>
      <vt:lpstr>2026 Budget</vt:lpstr>
      <vt:lpstr>2026 Budget Key Facts</vt:lpstr>
      <vt:lpstr>PowerPoint Presentation</vt:lpstr>
      <vt:lpstr>County Debt Update</vt:lpstr>
      <vt:lpstr>County Highway Pavement Conditions</vt:lpstr>
      <vt:lpstr>5-Year Capital Improvement Plan - $78.9M</vt:lpstr>
      <vt:lpstr>CIP By Category (2026-2030)</vt:lpstr>
      <vt:lpstr>PowerPoint Presentation</vt:lpstr>
      <vt:lpstr>2026 Strategic Plan Alignment</vt:lpstr>
      <vt:lpstr>Budget Next Steps</vt:lpstr>
      <vt:lpstr>2026 Budget Contents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Financial Report</dc:title>
  <dc:creator>Kyla Clauer</dc:creator>
  <cp:lastModifiedBy>Michelle Jensen-Beyer</cp:lastModifiedBy>
  <cp:revision>197</cp:revision>
  <cp:lastPrinted>2024-09-19T19:41:46Z</cp:lastPrinted>
  <dcterms:created xsi:type="dcterms:W3CDTF">2022-08-15T20:27:52Z</dcterms:created>
  <dcterms:modified xsi:type="dcterms:W3CDTF">2025-09-29T01:20:17Z</dcterms:modified>
</cp:coreProperties>
</file>