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handoutMasterIdLst>
    <p:handoutMasterId r:id="rId28"/>
  </p:handoutMasterIdLst>
  <p:sldIdLst>
    <p:sldId id="955" r:id="rId2"/>
    <p:sldId id="1138" r:id="rId3"/>
    <p:sldId id="1035" r:id="rId4"/>
    <p:sldId id="1033" r:id="rId5"/>
    <p:sldId id="934" r:id="rId6"/>
    <p:sldId id="1111" r:id="rId7"/>
    <p:sldId id="1402" r:id="rId8"/>
    <p:sldId id="1153" r:id="rId9"/>
    <p:sldId id="1391" r:id="rId10"/>
    <p:sldId id="1390" r:id="rId11"/>
    <p:sldId id="1398" r:id="rId12"/>
    <p:sldId id="1376" r:id="rId13"/>
    <p:sldId id="1382" r:id="rId14"/>
    <p:sldId id="1396" r:id="rId15"/>
    <p:sldId id="1403" r:id="rId16"/>
    <p:sldId id="1393" r:id="rId17"/>
    <p:sldId id="1394" r:id="rId18"/>
    <p:sldId id="1395" r:id="rId19"/>
    <p:sldId id="1375" r:id="rId20"/>
    <p:sldId id="1386" r:id="rId21"/>
    <p:sldId id="1399" r:id="rId22"/>
    <p:sldId id="1387" r:id="rId23"/>
    <p:sldId id="1128" r:id="rId24"/>
    <p:sldId id="1068" r:id="rId25"/>
    <p:sldId id="1137" r:id="rId2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82222" autoAdjust="0"/>
  </p:normalViewPr>
  <p:slideViewPr>
    <p:cSldViewPr snapToGrid="0">
      <p:cViewPr varScale="1">
        <p:scale>
          <a:sx n="91" d="100"/>
          <a:sy n="91" d="100"/>
        </p:scale>
        <p:origin x="1344" y="78"/>
      </p:cViewPr>
      <p:guideLst/>
    </p:cSldViewPr>
  </p:slideViewPr>
  <p:notesTextViewPr>
    <p:cViewPr>
      <p:scale>
        <a:sx n="3" d="2"/>
        <a:sy n="3" d="2"/>
      </p:scale>
      <p:origin x="0" y="0"/>
    </p:cViewPr>
  </p:notesTextViewPr>
  <p:sorterViewPr>
    <p:cViewPr varScale="1">
      <p:scale>
        <a:sx n="100" d="100"/>
        <a:sy n="100" d="100"/>
      </p:scale>
      <p:origin x="0" y="-3570"/>
    </p:cViewPr>
  </p:sorterViewPr>
  <p:notesViewPr>
    <p:cSldViewPr snapToGrid="0">
      <p:cViewPr varScale="1">
        <p:scale>
          <a:sx n="83" d="100"/>
          <a:sy n="83" d="100"/>
        </p:scale>
        <p:origin x="3894"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https://lacrossecountyorg-my.sharepoint.com/personal/jdrees_lacrossecounty_org/Documents/Documents/Eviction%20Stats%202020-2026.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https://lacrossecountyorg-my.sharepoint.com/personal/jdrees_lacrossecounty_org/Documents/Documents/Eviction%20Stats%202020-2026.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https://lacrossecountyorg-my.sharepoint.com/personal/jdrees_lacrossecounty_org/Documents/Documents/Eviction%20Stats%202020-2026.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a:t>People Experiencing Homelessness Downtown Have More Intensive Housing And</a:t>
            </a:r>
            <a:r>
              <a:rPr lang="en-US" sz="1800" baseline="0"/>
              <a:t> Service Needs</a:t>
            </a:r>
            <a:endParaRPr lang="en-US" sz="180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Sheet1!$A$2</c:f>
              <c:strCache>
                <c:ptCount val="1"/>
                <c:pt idx="0">
                  <c:v>Intensive</c:v>
                </c:pt>
              </c:strCache>
            </c:strRef>
          </c:tx>
          <c:spPr>
            <a:solidFill>
              <a:schemeClr val="accent1"/>
            </a:solidFill>
            <a:ln>
              <a:noFill/>
            </a:ln>
            <a:effectLst/>
          </c:spPr>
          <c:invertIfNegative val="0"/>
          <c:cat>
            <c:strRef>
              <c:f>Sheet1!$B$1:$C$1</c:f>
              <c:strCache>
                <c:ptCount val="2"/>
                <c:pt idx="0">
                  <c:v>Downtown Area</c:v>
                </c:pt>
                <c:pt idx="1">
                  <c:v>Rest of Population</c:v>
                </c:pt>
              </c:strCache>
            </c:strRef>
          </c:cat>
          <c:val>
            <c:numRef>
              <c:f>Sheet1!$B$2:$C$2</c:f>
              <c:numCache>
                <c:formatCode>General</c:formatCode>
                <c:ptCount val="2"/>
                <c:pt idx="0">
                  <c:v>31</c:v>
                </c:pt>
                <c:pt idx="1">
                  <c:v>21</c:v>
                </c:pt>
              </c:numCache>
            </c:numRef>
          </c:val>
          <c:extLst>
            <c:ext xmlns:c16="http://schemas.microsoft.com/office/drawing/2014/chart" uri="{C3380CC4-5D6E-409C-BE32-E72D297353CC}">
              <c16:uniqueId val="{00000000-1A0A-42A7-A57E-BC247B41133D}"/>
            </c:ext>
          </c:extLst>
        </c:ser>
        <c:ser>
          <c:idx val="1"/>
          <c:order val="1"/>
          <c:tx>
            <c:strRef>
              <c:f>Sheet1!$A$3</c:f>
              <c:strCache>
                <c:ptCount val="1"/>
                <c:pt idx="0">
                  <c:v>Moderate</c:v>
                </c:pt>
              </c:strCache>
            </c:strRef>
          </c:tx>
          <c:spPr>
            <a:solidFill>
              <a:schemeClr val="accent2"/>
            </a:solidFill>
            <a:ln>
              <a:noFill/>
            </a:ln>
            <a:effectLst/>
          </c:spPr>
          <c:invertIfNegative val="0"/>
          <c:cat>
            <c:strRef>
              <c:f>Sheet1!$B$1:$C$1</c:f>
              <c:strCache>
                <c:ptCount val="2"/>
                <c:pt idx="0">
                  <c:v>Downtown Area</c:v>
                </c:pt>
                <c:pt idx="1">
                  <c:v>Rest of Population</c:v>
                </c:pt>
              </c:strCache>
            </c:strRef>
          </c:cat>
          <c:val>
            <c:numRef>
              <c:f>Sheet1!$B$3:$C$3</c:f>
              <c:numCache>
                <c:formatCode>General</c:formatCode>
                <c:ptCount val="2"/>
                <c:pt idx="0">
                  <c:v>21</c:v>
                </c:pt>
                <c:pt idx="1">
                  <c:v>43</c:v>
                </c:pt>
              </c:numCache>
            </c:numRef>
          </c:val>
          <c:extLst>
            <c:ext xmlns:c16="http://schemas.microsoft.com/office/drawing/2014/chart" uri="{C3380CC4-5D6E-409C-BE32-E72D297353CC}">
              <c16:uniqueId val="{00000001-1A0A-42A7-A57E-BC247B41133D}"/>
            </c:ext>
          </c:extLst>
        </c:ser>
        <c:ser>
          <c:idx val="2"/>
          <c:order val="2"/>
          <c:tx>
            <c:strRef>
              <c:f>Sheet1!$A$4</c:f>
              <c:strCache>
                <c:ptCount val="1"/>
                <c:pt idx="0">
                  <c:v>Light</c:v>
                </c:pt>
              </c:strCache>
            </c:strRef>
          </c:tx>
          <c:spPr>
            <a:solidFill>
              <a:schemeClr val="accent3"/>
            </a:solidFill>
            <a:ln>
              <a:noFill/>
            </a:ln>
            <a:effectLst/>
          </c:spPr>
          <c:invertIfNegative val="0"/>
          <c:cat>
            <c:strRef>
              <c:f>Sheet1!$B$1:$C$1</c:f>
              <c:strCache>
                <c:ptCount val="2"/>
                <c:pt idx="0">
                  <c:v>Downtown Area</c:v>
                </c:pt>
                <c:pt idx="1">
                  <c:v>Rest of Population</c:v>
                </c:pt>
              </c:strCache>
            </c:strRef>
          </c:cat>
          <c:val>
            <c:numRef>
              <c:f>Sheet1!$B$4:$C$4</c:f>
              <c:numCache>
                <c:formatCode>General</c:formatCode>
                <c:ptCount val="2"/>
                <c:pt idx="0">
                  <c:v>2</c:v>
                </c:pt>
                <c:pt idx="1">
                  <c:v>52</c:v>
                </c:pt>
              </c:numCache>
            </c:numRef>
          </c:val>
          <c:extLst>
            <c:ext xmlns:c16="http://schemas.microsoft.com/office/drawing/2014/chart" uri="{C3380CC4-5D6E-409C-BE32-E72D297353CC}">
              <c16:uniqueId val="{00000002-1A0A-42A7-A57E-BC247B41133D}"/>
            </c:ext>
          </c:extLst>
        </c:ser>
        <c:dLbls>
          <c:showLegendKey val="0"/>
          <c:showVal val="0"/>
          <c:showCatName val="0"/>
          <c:showSerName val="0"/>
          <c:showPercent val="0"/>
          <c:showBubbleSize val="0"/>
        </c:dLbls>
        <c:gapWidth val="150"/>
        <c:overlap val="100"/>
        <c:axId val="1500279008"/>
        <c:axId val="1147153360"/>
      </c:barChart>
      <c:catAx>
        <c:axId val="1500279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147153360"/>
        <c:crosses val="autoZero"/>
        <c:auto val="1"/>
        <c:lblAlgn val="ctr"/>
        <c:lblOffset val="100"/>
        <c:noMultiLvlLbl val="0"/>
      </c:catAx>
      <c:valAx>
        <c:axId val="1147153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0027900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Wisconsin Homelessness Count</a:t>
            </a:r>
          </a:p>
        </c:rich>
      </c:tx>
      <c:overlay val="0"/>
      <c:spPr>
        <a:noFill/>
        <a:ln>
          <a:noFill/>
        </a:ln>
        <a:effectLst/>
      </c:spPr>
    </c:title>
    <c:autoTitleDeleted val="0"/>
    <c:plotArea>
      <c:layout/>
      <c:scatterChart>
        <c:scatterStyle val="lineMarker"/>
        <c:varyColors val="0"/>
        <c:ser>
          <c:idx val="1"/>
          <c:order val="0"/>
          <c:marker>
            <c:symbol val="none"/>
          </c:marker>
          <c:xVal>
            <c:numRef>
              <c:f>Sheet1!$A$26:$A$31</c:f>
              <c:numCache>
                <c:formatCode>General</c:formatCode>
                <c:ptCount val="6"/>
                <c:pt idx="0">
                  <c:v>2025</c:v>
                </c:pt>
                <c:pt idx="1">
                  <c:v>2024</c:v>
                </c:pt>
                <c:pt idx="2">
                  <c:v>2023</c:v>
                </c:pt>
                <c:pt idx="3">
                  <c:v>2022</c:v>
                </c:pt>
                <c:pt idx="4">
                  <c:v>2021</c:v>
                </c:pt>
                <c:pt idx="5">
                  <c:v>2020</c:v>
                </c:pt>
              </c:numCache>
            </c:numRef>
          </c:xVal>
          <c:yVal>
            <c:numRef>
              <c:f>Sheet1!$B$26:$B$31</c:f>
              <c:numCache>
                <c:formatCode>_(* #,##0_);_(* \(#,##0\);_(* "-"??_);_(@_)</c:formatCode>
                <c:ptCount val="6"/>
                <c:pt idx="0">
                  <c:v>5243</c:v>
                </c:pt>
                <c:pt idx="1">
                  <c:v>5049</c:v>
                </c:pt>
                <c:pt idx="2">
                  <c:v>4861</c:v>
                </c:pt>
                <c:pt idx="3">
                  <c:v>4775</c:v>
                </c:pt>
                <c:pt idx="4">
                  <c:v>4645</c:v>
                </c:pt>
                <c:pt idx="5">
                  <c:v>4515</c:v>
                </c:pt>
              </c:numCache>
            </c:numRef>
          </c:yVal>
          <c:smooth val="0"/>
          <c:extLst>
            <c:ext xmlns:c16="http://schemas.microsoft.com/office/drawing/2014/chart" uri="{C3380CC4-5D6E-409C-BE32-E72D297353CC}">
              <c16:uniqueId val="{00000000-EF3F-484B-8DC6-8BA80D5D10F5}"/>
            </c:ext>
          </c:extLst>
        </c:ser>
        <c:ser>
          <c:idx val="2"/>
          <c:order val="1"/>
          <c:spPr>
            <a:ln w="19050" cap="rnd">
              <a:solidFill>
                <a:schemeClr val="accent1"/>
              </a:solidFill>
              <a:round/>
            </a:ln>
            <a:effectLst/>
          </c:spPr>
          <c:marker>
            <c:symbol val="none"/>
          </c:marker>
          <c:xVal>
            <c:numRef>
              <c:f>Sheet1!$A$26:$A$31</c:f>
              <c:numCache>
                <c:formatCode>General</c:formatCode>
                <c:ptCount val="6"/>
                <c:pt idx="0">
                  <c:v>2025</c:v>
                </c:pt>
                <c:pt idx="1">
                  <c:v>2024</c:v>
                </c:pt>
                <c:pt idx="2">
                  <c:v>2023</c:v>
                </c:pt>
                <c:pt idx="3">
                  <c:v>2022</c:v>
                </c:pt>
                <c:pt idx="4">
                  <c:v>2021</c:v>
                </c:pt>
                <c:pt idx="5">
                  <c:v>2020</c:v>
                </c:pt>
              </c:numCache>
            </c:numRef>
          </c:xVal>
          <c:yVal>
            <c:numRef>
              <c:f>Sheet1!$B$26:$B$31</c:f>
              <c:numCache>
                <c:formatCode>_(* #,##0_);_(* \(#,##0\);_(* "-"??_);_(@_)</c:formatCode>
                <c:ptCount val="6"/>
                <c:pt idx="0">
                  <c:v>5243</c:v>
                </c:pt>
                <c:pt idx="1">
                  <c:v>5049</c:v>
                </c:pt>
                <c:pt idx="2">
                  <c:v>4861</c:v>
                </c:pt>
                <c:pt idx="3">
                  <c:v>4775</c:v>
                </c:pt>
                <c:pt idx="4">
                  <c:v>4645</c:v>
                </c:pt>
                <c:pt idx="5">
                  <c:v>4515</c:v>
                </c:pt>
              </c:numCache>
            </c:numRef>
          </c:yVal>
          <c:smooth val="0"/>
          <c:extLst>
            <c:ext xmlns:c16="http://schemas.microsoft.com/office/drawing/2014/chart" uri="{C3380CC4-5D6E-409C-BE32-E72D297353CC}">
              <c16:uniqueId val="{00000001-EF3F-484B-8DC6-8BA80D5D10F5}"/>
            </c:ext>
          </c:extLst>
        </c:ser>
        <c:ser>
          <c:idx val="0"/>
          <c:order val="2"/>
          <c:spPr>
            <a:ln w="19050" cap="rnd">
              <a:solidFill>
                <a:schemeClr val="accent1"/>
              </a:solidFill>
              <a:round/>
            </a:ln>
            <a:effectLst/>
          </c:spPr>
          <c:marker>
            <c:symbol val="none"/>
          </c:marker>
          <c:xVal>
            <c:numRef>
              <c:f>Sheet1!$A$26:$A$31</c:f>
              <c:numCache>
                <c:formatCode>General</c:formatCode>
                <c:ptCount val="6"/>
                <c:pt idx="0">
                  <c:v>2025</c:v>
                </c:pt>
                <c:pt idx="1">
                  <c:v>2024</c:v>
                </c:pt>
                <c:pt idx="2">
                  <c:v>2023</c:v>
                </c:pt>
                <c:pt idx="3">
                  <c:v>2022</c:v>
                </c:pt>
                <c:pt idx="4">
                  <c:v>2021</c:v>
                </c:pt>
                <c:pt idx="5">
                  <c:v>2020</c:v>
                </c:pt>
              </c:numCache>
            </c:numRef>
          </c:xVal>
          <c:yVal>
            <c:numRef>
              <c:f>Sheet1!$B$26:$B$31</c:f>
              <c:numCache>
                <c:formatCode>_(* #,##0_);_(* \(#,##0\);_(* "-"??_);_(@_)</c:formatCode>
                <c:ptCount val="6"/>
                <c:pt idx="0">
                  <c:v>5243</c:v>
                </c:pt>
                <c:pt idx="1">
                  <c:v>5049</c:v>
                </c:pt>
                <c:pt idx="2">
                  <c:v>4861</c:v>
                </c:pt>
                <c:pt idx="3">
                  <c:v>4775</c:v>
                </c:pt>
                <c:pt idx="4">
                  <c:v>4645</c:v>
                </c:pt>
                <c:pt idx="5">
                  <c:v>4515</c:v>
                </c:pt>
              </c:numCache>
            </c:numRef>
          </c:yVal>
          <c:smooth val="0"/>
          <c:extLst>
            <c:ext xmlns:c16="http://schemas.microsoft.com/office/drawing/2014/chart" uri="{C3380CC4-5D6E-409C-BE32-E72D297353CC}">
              <c16:uniqueId val="{00000002-EF3F-484B-8DC6-8BA80D5D10F5}"/>
            </c:ext>
          </c:extLst>
        </c:ser>
        <c:dLbls>
          <c:showLegendKey val="0"/>
          <c:showVal val="0"/>
          <c:showCatName val="0"/>
          <c:showSerName val="0"/>
          <c:showPercent val="0"/>
          <c:showBubbleSize val="0"/>
        </c:dLbls>
        <c:axId val="434570864"/>
        <c:axId val="434572304"/>
      </c:scatterChart>
      <c:valAx>
        <c:axId val="434570864"/>
        <c:scaling>
          <c:orientation val="minMax"/>
          <c:max val="2025"/>
          <c:min val="202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4572304"/>
        <c:crosses val="autoZero"/>
        <c:crossBetween val="midCat"/>
      </c:valAx>
      <c:valAx>
        <c:axId val="434572304"/>
        <c:scaling>
          <c:orientation val="minMax"/>
          <c:min val="4000"/>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4570864"/>
        <c:crosses val="autoZero"/>
        <c:crossBetween val="midCat"/>
      </c:valAx>
    </c:plotArea>
    <c:plotVisOnly val="1"/>
    <c:dispBlanksAs val="gap"/>
    <c:showDLblsOverMax val="0"/>
    <c:extLst/>
  </c:chart>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Pathways Total Homeless</a:t>
            </a:r>
            <a:r>
              <a:rPr lang="en-US" baseline="0" dirty="0"/>
              <a:t> </a:t>
            </a:r>
            <a:r>
              <a:rPr lang="en-US" dirty="0"/>
              <a:t>Count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solidFill>
                <a:schemeClr val="accent1"/>
              </a:solid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poly"/>
            <c:order val="2"/>
            <c:dispRSqr val="0"/>
            <c:dispEq val="0"/>
          </c:trendline>
          <c:xVal>
            <c:numRef>
              <c:f>[1]Sheet1!$B$16:$Z$16</c:f>
              <c:numCache>
                <c:formatCode>mmm\-yy</c:formatCode>
                <c:ptCount val="25"/>
                <c:pt idx="0">
                  <c:v>45474</c:v>
                </c:pt>
                <c:pt idx="1">
                  <c:v>45505</c:v>
                </c:pt>
                <c:pt idx="2">
                  <c:v>45536</c:v>
                </c:pt>
                <c:pt idx="3">
                  <c:v>45566</c:v>
                </c:pt>
                <c:pt idx="4">
                  <c:v>45597</c:v>
                </c:pt>
                <c:pt idx="5">
                  <c:v>45627</c:v>
                </c:pt>
                <c:pt idx="6">
                  <c:v>45658</c:v>
                </c:pt>
                <c:pt idx="7">
                  <c:v>45689</c:v>
                </c:pt>
                <c:pt idx="8">
                  <c:v>45717</c:v>
                </c:pt>
                <c:pt idx="9">
                  <c:v>45748</c:v>
                </c:pt>
                <c:pt idx="10">
                  <c:v>45778</c:v>
                </c:pt>
                <c:pt idx="11">
                  <c:v>45809</c:v>
                </c:pt>
                <c:pt idx="12">
                  <c:v>45839</c:v>
                </c:pt>
                <c:pt idx="13">
                  <c:v>45870</c:v>
                </c:pt>
                <c:pt idx="14">
                  <c:v>45901</c:v>
                </c:pt>
                <c:pt idx="15">
                  <c:v>45931</c:v>
                </c:pt>
                <c:pt idx="16">
                  <c:v>45962</c:v>
                </c:pt>
                <c:pt idx="17">
                  <c:v>45992</c:v>
                </c:pt>
                <c:pt idx="18">
                  <c:v>46023</c:v>
                </c:pt>
                <c:pt idx="19">
                  <c:v>46054</c:v>
                </c:pt>
                <c:pt idx="20">
                  <c:v>46082</c:v>
                </c:pt>
                <c:pt idx="21">
                  <c:v>46113</c:v>
                </c:pt>
                <c:pt idx="22">
                  <c:v>46143</c:v>
                </c:pt>
                <c:pt idx="23">
                  <c:v>46174</c:v>
                </c:pt>
                <c:pt idx="24">
                  <c:v>46204</c:v>
                </c:pt>
              </c:numCache>
            </c:numRef>
          </c:xVal>
          <c:yVal>
            <c:numRef>
              <c:f>[1]Sheet1!$B$17:$Z$17</c:f>
              <c:numCache>
                <c:formatCode>General</c:formatCode>
                <c:ptCount val="25"/>
                <c:pt idx="0">
                  <c:v>232</c:v>
                </c:pt>
                <c:pt idx="1">
                  <c:v>248</c:v>
                </c:pt>
                <c:pt idx="2">
                  <c:v>236</c:v>
                </c:pt>
                <c:pt idx="3">
                  <c:v>244</c:v>
                </c:pt>
                <c:pt idx="4">
                  <c:v>295</c:v>
                </c:pt>
                <c:pt idx="5">
                  <c:v>275</c:v>
                </c:pt>
                <c:pt idx="6">
                  <c:v>268</c:v>
                </c:pt>
                <c:pt idx="7">
                  <c:v>252</c:v>
                </c:pt>
                <c:pt idx="8">
                  <c:v>263</c:v>
                </c:pt>
                <c:pt idx="9">
                  <c:v>261</c:v>
                </c:pt>
                <c:pt idx="10">
                  <c:v>247</c:v>
                </c:pt>
                <c:pt idx="11">
                  <c:v>224</c:v>
                </c:pt>
                <c:pt idx="12">
                  <c:v>216</c:v>
                </c:pt>
                <c:pt idx="13">
                  <c:v>228</c:v>
                </c:pt>
                <c:pt idx="14">
                  <c:v>214</c:v>
                </c:pt>
                <c:pt idx="15">
                  <c:v>206</c:v>
                </c:pt>
                <c:pt idx="16">
                  <c:v>224</c:v>
                </c:pt>
                <c:pt idx="17">
                  <c:v>235</c:v>
                </c:pt>
                <c:pt idx="18">
                  <c:v>235</c:v>
                </c:pt>
                <c:pt idx="19">
                  <c:v>241</c:v>
                </c:pt>
                <c:pt idx="20">
                  <c:v>238</c:v>
                </c:pt>
                <c:pt idx="21">
                  <c:v>241</c:v>
                </c:pt>
                <c:pt idx="22">
                  <c:v>222</c:v>
                </c:pt>
                <c:pt idx="23">
                  <c:v>213</c:v>
                </c:pt>
                <c:pt idx="24">
                  <c:v>198</c:v>
                </c:pt>
              </c:numCache>
            </c:numRef>
          </c:yVal>
          <c:smooth val="0"/>
          <c:extLst>
            <c:ext xmlns:c16="http://schemas.microsoft.com/office/drawing/2014/chart" uri="{C3380CC4-5D6E-409C-BE32-E72D297353CC}">
              <c16:uniqueId val="{00000001-D199-49CC-ACCA-F2B3AF7DBE35}"/>
            </c:ext>
          </c:extLst>
        </c:ser>
        <c:dLbls>
          <c:showLegendKey val="0"/>
          <c:showVal val="0"/>
          <c:showCatName val="0"/>
          <c:showSerName val="0"/>
          <c:showPercent val="0"/>
          <c:showBubbleSize val="0"/>
        </c:dLbls>
        <c:axId val="870832600"/>
        <c:axId val="870832960"/>
      </c:scatterChart>
      <c:valAx>
        <c:axId val="870832600"/>
        <c:scaling>
          <c:orientation val="minMax"/>
        </c:scaling>
        <c:delete val="0"/>
        <c:axPos val="b"/>
        <c:majorGridlines>
          <c:spPr>
            <a:ln w="9525" cap="flat" cmpd="sng" algn="ctr">
              <a:solidFill>
                <a:schemeClr val="tx1">
                  <a:lumMod val="15000"/>
                  <a:lumOff val="85000"/>
                </a:schemeClr>
              </a:solidFill>
              <a:round/>
            </a:ln>
            <a:effectLst/>
          </c:spPr>
        </c:majorGridlines>
        <c:numFmt formatCode="mmm\-yy"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0832960"/>
        <c:crosses val="autoZero"/>
        <c:crossBetween val="midCat"/>
      </c:valAx>
      <c:valAx>
        <c:axId val="87083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0832600"/>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La Crosse County Monthly Closed Case Evictions 2020-2026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trendline>
            <c:spPr>
              <a:ln w="19050" cap="rnd">
                <a:solidFill>
                  <a:schemeClr val="accent1"/>
                </a:solidFill>
                <a:prstDash val="sysDot"/>
              </a:ln>
              <a:effectLst/>
            </c:spPr>
            <c:trendlineType val="linear"/>
            <c:dispRSqr val="0"/>
            <c:dispEq val="0"/>
          </c:trendline>
          <c:trendline>
            <c:spPr>
              <a:ln w="19050" cap="rnd">
                <a:solidFill>
                  <a:schemeClr val="accent1"/>
                </a:solidFill>
                <a:prstDash val="sysDot"/>
              </a:ln>
              <a:effectLst/>
            </c:spPr>
            <c:trendlineType val="log"/>
            <c:dispRSqr val="0"/>
            <c:dispEq val="0"/>
          </c:trendline>
          <c:cat>
            <c:numRef>
              <c:f>Sheet1!$B$14:$CB$14</c:f>
              <c:numCache>
                <c:formatCode>mmm\-yy</c:formatCode>
                <c:ptCount val="79"/>
                <c:pt idx="0">
                  <c:v>43831</c:v>
                </c:pt>
                <c:pt idx="1">
                  <c:v>43862</c:v>
                </c:pt>
                <c:pt idx="2">
                  <c:v>43893</c:v>
                </c:pt>
                <c:pt idx="3">
                  <c:v>43924</c:v>
                </c:pt>
                <c:pt idx="4">
                  <c:v>43955</c:v>
                </c:pt>
                <c:pt idx="5">
                  <c:v>43986</c:v>
                </c:pt>
                <c:pt idx="6">
                  <c:v>44017</c:v>
                </c:pt>
                <c:pt idx="7">
                  <c:v>44048</c:v>
                </c:pt>
                <c:pt idx="8">
                  <c:v>44079</c:v>
                </c:pt>
                <c:pt idx="9">
                  <c:v>44110</c:v>
                </c:pt>
                <c:pt idx="10">
                  <c:v>44141</c:v>
                </c:pt>
                <c:pt idx="11">
                  <c:v>44172</c:v>
                </c:pt>
                <c:pt idx="12">
                  <c:v>44203</c:v>
                </c:pt>
                <c:pt idx="13">
                  <c:v>44234</c:v>
                </c:pt>
                <c:pt idx="14">
                  <c:v>44265</c:v>
                </c:pt>
                <c:pt idx="15">
                  <c:v>44296</c:v>
                </c:pt>
                <c:pt idx="16">
                  <c:v>44327</c:v>
                </c:pt>
                <c:pt idx="17">
                  <c:v>44358</c:v>
                </c:pt>
                <c:pt idx="18">
                  <c:v>44389</c:v>
                </c:pt>
                <c:pt idx="19">
                  <c:v>44420</c:v>
                </c:pt>
                <c:pt idx="20">
                  <c:v>44451</c:v>
                </c:pt>
                <c:pt idx="21">
                  <c:v>44482</c:v>
                </c:pt>
                <c:pt idx="22">
                  <c:v>44513</c:v>
                </c:pt>
                <c:pt idx="23">
                  <c:v>44544</c:v>
                </c:pt>
                <c:pt idx="24">
                  <c:v>44575</c:v>
                </c:pt>
                <c:pt idx="25">
                  <c:v>44606</c:v>
                </c:pt>
                <c:pt idx="26">
                  <c:v>44637</c:v>
                </c:pt>
                <c:pt idx="27">
                  <c:v>44668</c:v>
                </c:pt>
                <c:pt idx="28">
                  <c:v>44699</c:v>
                </c:pt>
                <c:pt idx="29">
                  <c:v>44730</c:v>
                </c:pt>
                <c:pt idx="30">
                  <c:v>44761</c:v>
                </c:pt>
                <c:pt idx="31">
                  <c:v>44792</c:v>
                </c:pt>
                <c:pt idx="32">
                  <c:v>44823</c:v>
                </c:pt>
                <c:pt idx="33">
                  <c:v>44854</c:v>
                </c:pt>
                <c:pt idx="34">
                  <c:v>44885</c:v>
                </c:pt>
                <c:pt idx="35">
                  <c:v>44916</c:v>
                </c:pt>
                <c:pt idx="36">
                  <c:v>44947</c:v>
                </c:pt>
                <c:pt idx="37">
                  <c:v>44978</c:v>
                </c:pt>
                <c:pt idx="38">
                  <c:v>45009</c:v>
                </c:pt>
                <c:pt idx="39">
                  <c:v>45040</c:v>
                </c:pt>
                <c:pt idx="40">
                  <c:v>45071</c:v>
                </c:pt>
                <c:pt idx="41">
                  <c:v>45102</c:v>
                </c:pt>
                <c:pt idx="42">
                  <c:v>45133</c:v>
                </c:pt>
                <c:pt idx="43">
                  <c:v>45164</c:v>
                </c:pt>
                <c:pt idx="44">
                  <c:v>45195</c:v>
                </c:pt>
                <c:pt idx="45">
                  <c:v>45226</c:v>
                </c:pt>
                <c:pt idx="46">
                  <c:v>45257</c:v>
                </c:pt>
                <c:pt idx="47">
                  <c:v>45288</c:v>
                </c:pt>
                <c:pt idx="48">
                  <c:v>45319</c:v>
                </c:pt>
                <c:pt idx="49">
                  <c:v>45350</c:v>
                </c:pt>
                <c:pt idx="50">
                  <c:v>45381</c:v>
                </c:pt>
                <c:pt idx="51">
                  <c:v>45412</c:v>
                </c:pt>
                <c:pt idx="52">
                  <c:v>45440</c:v>
                </c:pt>
                <c:pt idx="53">
                  <c:v>45471</c:v>
                </c:pt>
                <c:pt idx="54">
                  <c:v>45502</c:v>
                </c:pt>
                <c:pt idx="55">
                  <c:v>45533</c:v>
                </c:pt>
                <c:pt idx="56">
                  <c:v>45564</c:v>
                </c:pt>
                <c:pt idx="57">
                  <c:v>45595</c:v>
                </c:pt>
                <c:pt idx="58">
                  <c:v>45626</c:v>
                </c:pt>
                <c:pt idx="59">
                  <c:v>45657</c:v>
                </c:pt>
                <c:pt idx="60">
                  <c:v>45688</c:v>
                </c:pt>
                <c:pt idx="61">
                  <c:v>45716</c:v>
                </c:pt>
                <c:pt idx="62">
                  <c:v>45744</c:v>
                </c:pt>
                <c:pt idx="63">
                  <c:v>45775</c:v>
                </c:pt>
                <c:pt idx="64">
                  <c:v>45806</c:v>
                </c:pt>
                <c:pt idx="65">
                  <c:v>45837</c:v>
                </c:pt>
                <c:pt idx="66">
                  <c:v>45868</c:v>
                </c:pt>
                <c:pt idx="67">
                  <c:v>45899</c:v>
                </c:pt>
                <c:pt idx="68">
                  <c:v>45930</c:v>
                </c:pt>
                <c:pt idx="69">
                  <c:v>45961</c:v>
                </c:pt>
                <c:pt idx="70">
                  <c:v>45989</c:v>
                </c:pt>
                <c:pt idx="71">
                  <c:v>46020</c:v>
                </c:pt>
                <c:pt idx="72">
                  <c:v>46051</c:v>
                </c:pt>
                <c:pt idx="73">
                  <c:v>46079</c:v>
                </c:pt>
                <c:pt idx="74">
                  <c:v>46110</c:v>
                </c:pt>
                <c:pt idx="75">
                  <c:v>46141</c:v>
                </c:pt>
                <c:pt idx="76">
                  <c:v>46172</c:v>
                </c:pt>
                <c:pt idx="77">
                  <c:v>46203</c:v>
                </c:pt>
                <c:pt idx="78">
                  <c:v>46234</c:v>
                </c:pt>
              </c:numCache>
            </c:numRef>
          </c:cat>
          <c:val>
            <c:numRef>
              <c:f>Sheet1!$B$15:$CB$15</c:f>
              <c:numCache>
                <c:formatCode>General</c:formatCode>
                <c:ptCount val="79"/>
                <c:pt idx="0">
                  <c:v>14</c:v>
                </c:pt>
                <c:pt idx="1">
                  <c:v>13</c:v>
                </c:pt>
                <c:pt idx="2">
                  <c:v>10</c:v>
                </c:pt>
                <c:pt idx="3">
                  <c:v>0</c:v>
                </c:pt>
                <c:pt idx="4">
                  <c:v>11</c:v>
                </c:pt>
                <c:pt idx="5">
                  <c:v>33</c:v>
                </c:pt>
                <c:pt idx="6">
                  <c:v>17</c:v>
                </c:pt>
                <c:pt idx="7">
                  <c:v>17</c:v>
                </c:pt>
                <c:pt idx="8">
                  <c:v>9</c:v>
                </c:pt>
                <c:pt idx="9">
                  <c:v>16</c:v>
                </c:pt>
                <c:pt idx="10">
                  <c:v>10</c:v>
                </c:pt>
                <c:pt idx="11">
                  <c:v>13</c:v>
                </c:pt>
                <c:pt idx="12">
                  <c:v>13</c:v>
                </c:pt>
                <c:pt idx="13">
                  <c:v>12</c:v>
                </c:pt>
                <c:pt idx="14">
                  <c:v>16</c:v>
                </c:pt>
                <c:pt idx="15">
                  <c:v>9</c:v>
                </c:pt>
                <c:pt idx="16">
                  <c:v>13</c:v>
                </c:pt>
                <c:pt idx="17">
                  <c:v>14</c:v>
                </c:pt>
                <c:pt idx="18">
                  <c:v>18</c:v>
                </c:pt>
                <c:pt idx="19">
                  <c:v>18</c:v>
                </c:pt>
                <c:pt idx="20">
                  <c:v>20</c:v>
                </c:pt>
                <c:pt idx="21">
                  <c:v>17</c:v>
                </c:pt>
                <c:pt idx="22">
                  <c:v>13</c:v>
                </c:pt>
                <c:pt idx="23">
                  <c:v>9</c:v>
                </c:pt>
                <c:pt idx="24">
                  <c:v>9</c:v>
                </c:pt>
                <c:pt idx="25">
                  <c:v>16</c:v>
                </c:pt>
                <c:pt idx="26">
                  <c:v>16</c:v>
                </c:pt>
                <c:pt idx="27">
                  <c:v>16</c:v>
                </c:pt>
                <c:pt idx="28">
                  <c:v>13</c:v>
                </c:pt>
                <c:pt idx="29">
                  <c:v>13</c:v>
                </c:pt>
                <c:pt idx="30">
                  <c:v>14</c:v>
                </c:pt>
                <c:pt idx="31">
                  <c:v>12</c:v>
                </c:pt>
                <c:pt idx="32">
                  <c:v>10</c:v>
                </c:pt>
                <c:pt idx="33">
                  <c:v>22</c:v>
                </c:pt>
                <c:pt idx="34">
                  <c:v>26</c:v>
                </c:pt>
                <c:pt idx="35">
                  <c:v>10</c:v>
                </c:pt>
                <c:pt idx="36">
                  <c:v>20</c:v>
                </c:pt>
                <c:pt idx="37">
                  <c:v>20</c:v>
                </c:pt>
                <c:pt idx="38">
                  <c:v>20</c:v>
                </c:pt>
                <c:pt idx="39">
                  <c:v>17</c:v>
                </c:pt>
                <c:pt idx="40">
                  <c:v>29</c:v>
                </c:pt>
                <c:pt idx="41">
                  <c:v>16</c:v>
                </c:pt>
                <c:pt idx="42">
                  <c:v>20</c:v>
                </c:pt>
                <c:pt idx="43">
                  <c:v>18</c:v>
                </c:pt>
                <c:pt idx="44">
                  <c:v>12</c:v>
                </c:pt>
                <c:pt idx="45">
                  <c:v>18</c:v>
                </c:pt>
                <c:pt idx="46">
                  <c:v>19</c:v>
                </c:pt>
                <c:pt idx="47">
                  <c:v>16</c:v>
                </c:pt>
                <c:pt idx="48">
                  <c:v>17</c:v>
                </c:pt>
                <c:pt idx="49">
                  <c:v>24</c:v>
                </c:pt>
                <c:pt idx="50">
                  <c:v>26</c:v>
                </c:pt>
                <c:pt idx="51">
                  <c:v>34</c:v>
                </c:pt>
                <c:pt idx="52">
                  <c:v>26</c:v>
                </c:pt>
                <c:pt idx="53">
                  <c:v>38</c:v>
                </c:pt>
                <c:pt idx="54">
                  <c:v>49</c:v>
                </c:pt>
                <c:pt idx="55">
                  <c:v>41</c:v>
                </c:pt>
                <c:pt idx="56">
                  <c:v>32</c:v>
                </c:pt>
                <c:pt idx="57">
                  <c:v>48</c:v>
                </c:pt>
                <c:pt idx="58">
                  <c:v>23</c:v>
                </c:pt>
                <c:pt idx="59">
                  <c:v>32</c:v>
                </c:pt>
                <c:pt idx="60">
                  <c:v>28</c:v>
                </c:pt>
                <c:pt idx="61">
                  <c:v>30</c:v>
                </c:pt>
                <c:pt idx="62">
                  <c:v>39</c:v>
                </c:pt>
                <c:pt idx="63">
                  <c:v>35</c:v>
                </c:pt>
                <c:pt idx="64">
                  <c:v>42</c:v>
                </c:pt>
                <c:pt idx="65">
                  <c:v>39</c:v>
                </c:pt>
                <c:pt idx="66">
                  <c:v>34</c:v>
                </c:pt>
                <c:pt idx="67">
                  <c:v>35</c:v>
                </c:pt>
                <c:pt idx="68">
                  <c:v>35</c:v>
                </c:pt>
                <c:pt idx="69">
                  <c:v>33</c:v>
                </c:pt>
                <c:pt idx="70">
                  <c:v>35</c:v>
                </c:pt>
                <c:pt idx="71">
                  <c:v>41</c:v>
                </c:pt>
                <c:pt idx="72">
                  <c:v>56</c:v>
                </c:pt>
                <c:pt idx="73">
                  <c:v>26</c:v>
                </c:pt>
                <c:pt idx="74">
                  <c:v>30</c:v>
                </c:pt>
                <c:pt idx="75">
                  <c:v>27</c:v>
                </c:pt>
                <c:pt idx="76">
                  <c:v>28</c:v>
                </c:pt>
                <c:pt idx="77">
                  <c:v>42</c:v>
                </c:pt>
                <c:pt idx="78">
                  <c:v>31</c:v>
                </c:pt>
              </c:numCache>
            </c:numRef>
          </c:val>
          <c:smooth val="0"/>
          <c:extLst>
            <c:ext xmlns:c16="http://schemas.microsoft.com/office/drawing/2014/chart" uri="{C3380CC4-5D6E-409C-BE32-E72D297353CC}">
              <c16:uniqueId val="{00000002-73ED-44E4-BB91-C1030E657381}"/>
            </c:ext>
          </c:extLst>
        </c:ser>
        <c:dLbls>
          <c:showLegendKey val="0"/>
          <c:showVal val="0"/>
          <c:showCatName val="0"/>
          <c:showSerName val="0"/>
          <c:showPercent val="0"/>
          <c:showBubbleSize val="0"/>
        </c:dLbls>
        <c:smooth val="0"/>
        <c:axId val="872207640"/>
        <c:axId val="872213040"/>
      </c:lineChart>
      <c:dateAx>
        <c:axId val="872207640"/>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2213040"/>
        <c:crosses val="autoZero"/>
        <c:auto val="1"/>
        <c:lblOffset val="100"/>
        <c:baseTimeUnit val="months"/>
      </c:dateAx>
      <c:valAx>
        <c:axId val="87221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722076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5">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B3ED79-1D7B-402D-BACD-62930F8F6B01}" type="doc">
      <dgm:prSet loTypeId="urn:microsoft.com/office/officeart/2005/8/layout/list1" loCatId="list" qsTypeId="urn:microsoft.com/office/officeart/2005/8/quickstyle/simple2#1" qsCatId="simple" csTypeId="urn:microsoft.com/office/officeart/2005/8/colors/accent1_2#1" csCatId="accent1"/>
      <dgm:spPr/>
      <dgm:t>
        <a:bodyPr/>
        <a:lstStyle/>
        <a:p>
          <a:endParaRPr lang="en-US"/>
        </a:p>
      </dgm:t>
    </dgm:pt>
    <dgm:pt modelId="{D780C3F7-B792-43F8-89F3-A55AAC37361A}">
      <dgm:prSet/>
      <dgm:spPr/>
      <dgm:t>
        <a:bodyPr/>
        <a:lstStyle/>
        <a:p>
          <a:r>
            <a:rPr lang="en-US" b="1"/>
            <a:t>Pathways Specialized Unit</a:t>
          </a:r>
          <a:endParaRPr lang="en-US"/>
        </a:p>
      </dgm:t>
    </dgm:pt>
    <dgm:pt modelId="{E9AB37A3-31A9-4C8E-9AFB-705BABF17365}" type="parTrans" cxnId="{2274565D-C20E-41E7-8753-C1757FF26EF2}">
      <dgm:prSet/>
      <dgm:spPr/>
      <dgm:t>
        <a:bodyPr/>
        <a:lstStyle/>
        <a:p>
          <a:endParaRPr lang="en-US"/>
        </a:p>
      </dgm:t>
    </dgm:pt>
    <dgm:pt modelId="{DA408751-49BD-48FC-B49C-536FC1FAF7BE}" type="sibTrans" cxnId="{2274565D-C20E-41E7-8753-C1757FF26EF2}">
      <dgm:prSet/>
      <dgm:spPr/>
      <dgm:t>
        <a:bodyPr/>
        <a:lstStyle/>
        <a:p>
          <a:endParaRPr lang="en-US"/>
        </a:p>
      </dgm:t>
    </dgm:pt>
    <dgm:pt modelId="{82E5E608-77E7-407A-852A-052BF466B2C1}">
      <dgm:prSet/>
      <dgm:spPr/>
      <dgm:t>
        <a:bodyPr/>
        <a:lstStyle/>
        <a:p>
          <a:r>
            <a:rPr lang="en-US" b="0" dirty="0"/>
            <a:t>6 social workers and 3 peer support specialists</a:t>
          </a:r>
        </a:p>
      </dgm:t>
    </dgm:pt>
    <dgm:pt modelId="{648F8354-FB1E-43F3-B148-646E562494D1}" type="parTrans" cxnId="{52CC27F9-A9A6-47B8-A33A-CDA08494AD55}">
      <dgm:prSet/>
      <dgm:spPr/>
      <dgm:t>
        <a:bodyPr/>
        <a:lstStyle/>
        <a:p>
          <a:endParaRPr lang="en-US"/>
        </a:p>
      </dgm:t>
    </dgm:pt>
    <dgm:pt modelId="{0B877074-C526-4113-8468-77A0F9068E06}" type="sibTrans" cxnId="{52CC27F9-A9A6-47B8-A33A-CDA08494AD55}">
      <dgm:prSet/>
      <dgm:spPr/>
      <dgm:t>
        <a:bodyPr/>
        <a:lstStyle/>
        <a:p>
          <a:endParaRPr lang="en-US"/>
        </a:p>
      </dgm:t>
    </dgm:pt>
    <dgm:pt modelId="{BCA585EF-E844-4096-B9D7-360918531245}">
      <dgm:prSet/>
      <dgm:spPr/>
      <dgm:t>
        <a:bodyPr/>
        <a:lstStyle/>
        <a:p>
          <a:r>
            <a:rPr lang="en-US" b="1"/>
            <a:t>Medicaid Supportive Housing (1915i)</a:t>
          </a:r>
          <a:endParaRPr lang="en-US"/>
        </a:p>
      </dgm:t>
    </dgm:pt>
    <dgm:pt modelId="{64732452-68A2-4B39-894E-8AF00D398F78}" type="parTrans" cxnId="{158C8C47-03E8-4C63-86C7-4081C2D074A8}">
      <dgm:prSet/>
      <dgm:spPr/>
      <dgm:t>
        <a:bodyPr/>
        <a:lstStyle/>
        <a:p>
          <a:endParaRPr lang="en-US"/>
        </a:p>
      </dgm:t>
    </dgm:pt>
    <dgm:pt modelId="{D88E026B-D4C8-43D2-B6AD-1A461BF1E867}" type="sibTrans" cxnId="{158C8C47-03E8-4C63-86C7-4081C2D074A8}">
      <dgm:prSet/>
      <dgm:spPr/>
      <dgm:t>
        <a:bodyPr/>
        <a:lstStyle/>
        <a:p>
          <a:endParaRPr lang="en-US"/>
        </a:p>
      </dgm:t>
    </dgm:pt>
    <dgm:pt modelId="{64357EF3-DF0A-4033-9881-241C9AFC5099}">
      <dgm:prSet/>
      <dgm:spPr/>
      <dgm:t>
        <a:bodyPr/>
        <a:lstStyle/>
        <a:p>
          <a:r>
            <a:rPr lang="en-US"/>
            <a:t>La Crosse County formed the Housing Support Services (HSS) unit &amp; with 4 staff to manage &gt;100 Medicaid approved prior authorizations.</a:t>
          </a:r>
        </a:p>
      </dgm:t>
    </dgm:pt>
    <dgm:pt modelId="{6ADE8D5F-9677-4FA9-B792-EBD49CDA604C}" type="parTrans" cxnId="{DD8FC869-390E-49E1-BA95-AA1699BC79F0}">
      <dgm:prSet/>
      <dgm:spPr/>
      <dgm:t>
        <a:bodyPr/>
        <a:lstStyle/>
        <a:p>
          <a:endParaRPr lang="en-US"/>
        </a:p>
      </dgm:t>
    </dgm:pt>
    <dgm:pt modelId="{FABAC7CC-7C24-45FB-9E3A-C290FD36405E}" type="sibTrans" cxnId="{DD8FC869-390E-49E1-BA95-AA1699BC79F0}">
      <dgm:prSet/>
      <dgm:spPr/>
      <dgm:t>
        <a:bodyPr/>
        <a:lstStyle/>
        <a:p>
          <a:endParaRPr lang="en-US"/>
        </a:p>
      </dgm:t>
    </dgm:pt>
    <dgm:pt modelId="{E21FFB75-C35B-4A21-985D-01E97B5A1118}" type="pres">
      <dgm:prSet presAssocID="{C6B3ED79-1D7B-402D-BACD-62930F8F6B01}" presName="linear" presStyleCnt="0">
        <dgm:presLayoutVars>
          <dgm:dir/>
          <dgm:animLvl val="lvl"/>
          <dgm:resizeHandles val="exact"/>
        </dgm:presLayoutVars>
      </dgm:prSet>
      <dgm:spPr/>
    </dgm:pt>
    <dgm:pt modelId="{DCB6130A-12F4-41DD-B3FB-A4D77142435C}" type="pres">
      <dgm:prSet presAssocID="{D780C3F7-B792-43F8-89F3-A55AAC37361A}" presName="parentLin" presStyleCnt="0"/>
      <dgm:spPr/>
    </dgm:pt>
    <dgm:pt modelId="{1ED21FE6-9EA5-4E05-9494-79687CC6F9FF}" type="pres">
      <dgm:prSet presAssocID="{D780C3F7-B792-43F8-89F3-A55AAC37361A}" presName="parentLeftMargin" presStyleLbl="node1" presStyleIdx="0" presStyleCnt="2"/>
      <dgm:spPr/>
    </dgm:pt>
    <dgm:pt modelId="{3B0B82E6-0D56-4DCB-8578-E5E791239942}" type="pres">
      <dgm:prSet presAssocID="{D780C3F7-B792-43F8-89F3-A55AAC37361A}" presName="parentText" presStyleLbl="node1" presStyleIdx="0" presStyleCnt="2">
        <dgm:presLayoutVars>
          <dgm:chMax val="0"/>
          <dgm:bulletEnabled val="1"/>
        </dgm:presLayoutVars>
      </dgm:prSet>
      <dgm:spPr/>
    </dgm:pt>
    <dgm:pt modelId="{39575C8B-CCCA-43D7-A9A9-E06C218C9139}" type="pres">
      <dgm:prSet presAssocID="{D780C3F7-B792-43F8-89F3-A55AAC37361A}" presName="negativeSpace" presStyleCnt="0"/>
      <dgm:spPr/>
    </dgm:pt>
    <dgm:pt modelId="{49A329BA-DB94-4A45-93A7-6C9C2F7EDF37}" type="pres">
      <dgm:prSet presAssocID="{D780C3F7-B792-43F8-89F3-A55AAC37361A}" presName="childText" presStyleLbl="conFgAcc1" presStyleIdx="0" presStyleCnt="2">
        <dgm:presLayoutVars>
          <dgm:bulletEnabled val="1"/>
        </dgm:presLayoutVars>
      </dgm:prSet>
      <dgm:spPr/>
    </dgm:pt>
    <dgm:pt modelId="{9BA79EDC-4C68-4734-B429-D5D034D449AC}" type="pres">
      <dgm:prSet presAssocID="{DA408751-49BD-48FC-B49C-536FC1FAF7BE}" presName="spaceBetweenRectangles" presStyleCnt="0"/>
      <dgm:spPr/>
    </dgm:pt>
    <dgm:pt modelId="{EACB8CF6-1B42-4EBD-9EB4-7ADB83719511}" type="pres">
      <dgm:prSet presAssocID="{BCA585EF-E844-4096-B9D7-360918531245}" presName="parentLin" presStyleCnt="0"/>
      <dgm:spPr/>
    </dgm:pt>
    <dgm:pt modelId="{D5DFB58F-3AAA-45E5-816D-1B806A951F4F}" type="pres">
      <dgm:prSet presAssocID="{BCA585EF-E844-4096-B9D7-360918531245}" presName="parentLeftMargin" presStyleLbl="node1" presStyleIdx="0" presStyleCnt="2"/>
      <dgm:spPr/>
    </dgm:pt>
    <dgm:pt modelId="{A86C4FE1-A092-43A6-8829-8246E3C5D8D1}" type="pres">
      <dgm:prSet presAssocID="{BCA585EF-E844-4096-B9D7-360918531245}" presName="parentText" presStyleLbl="node1" presStyleIdx="1" presStyleCnt="2">
        <dgm:presLayoutVars>
          <dgm:chMax val="0"/>
          <dgm:bulletEnabled val="1"/>
        </dgm:presLayoutVars>
      </dgm:prSet>
      <dgm:spPr/>
    </dgm:pt>
    <dgm:pt modelId="{CE39E5AE-875C-4AE9-8BA9-E3D2B2F6B592}" type="pres">
      <dgm:prSet presAssocID="{BCA585EF-E844-4096-B9D7-360918531245}" presName="negativeSpace" presStyleCnt="0"/>
      <dgm:spPr/>
    </dgm:pt>
    <dgm:pt modelId="{ED9EACAB-2DDC-4E86-9F07-D223D7E592CC}" type="pres">
      <dgm:prSet presAssocID="{BCA585EF-E844-4096-B9D7-360918531245}" presName="childText" presStyleLbl="conFgAcc1" presStyleIdx="1" presStyleCnt="2">
        <dgm:presLayoutVars>
          <dgm:bulletEnabled val="1"/>
        </dgm:presLayoutVars>
      </dgm:prSet>
      <dgm:spPr/>
    </dgm:pt>
  </dgm:ptLst>
  <dgm:cxnLst>
    <dgm:cxn modelId="{2274565D-C20E-41E7-8753-C1757FF26EF2}" srcId="{C6B3ED79-1D7B-402D-BACD-62930F8F6B01}" destId="{D780C3F7-B792-43F8-89F3-A55AAC37361A}" srcOrd="0" destOrd="0" parTransId="{E9AB37A3-31A9-4C8E-9AFB-705BABF17365}" sibTransId="{DA408751-49BD-48FC-B49C-536FC1FAF7BE}"/>
    <dgm:cxn modelId="{825D2745-5323-4C5B-999F-973CDD9E24AC}" type="presOf" srcId="{BCA585EF-E844-4096-B9D7-360918531245}" destId="{D5DFB58F-3AAA-45E5-816D-1B806A951F4F}" srcOrd="0" destOrd="0" presId="urn:microsoft.com/office/officeart/2005/8/layout/list1"/>
    <dgm:cxn modelId="{158C8C47-03E8-4C63-86C7-4081C2D074A8}" srcId="{C6B3ED79-1D7B-402D-BACD-62930F8F6B01}" destId="{BCA585EF-E844-4096-B9D7-360918531245}" srcOrd="1" destOrd="0" parTransId="{64732452-68A2-4B39-894E-8AF00D398F78}" sibTransId="{D88E026B-D4C8-43D2-B6AD-1A461BF1E867}"/>
    <dgm:cxn modelId="{DD8FC869-390E-49E1-BA95-AA1699BC79F0}" srcId="{BCA585EF-E844-4096-B9D7-360918531245}" destId="{64357EF3-DF0A-4033-9881-241C9AFC5099}" srcOrd="0" destOrd="0" parTransId="{6ADE8D5F-9677-4FA9-B792-EBD49CDA604C}" sibTransId="{FABAC7CC-7C24-45FB-9E3A-C290FD36405E}"/>
    <dgm:cxn modelId="{2DDB8C6E-9CDC-4284-A11B-4570678848E9}" type="presOf" srcId="{82E5E608-77E7-407A-852A-052BF466B2C1}" destId="{49A329BA-DB94-4A45-93A7-6C9C2F7EDF37}" srcOrd="0" destOrd="0" presId="urn:microsoft.com/office/officeart/2005/8/layout/list1"/>
    <dgm:cxn modelId="{E613B752-063A-47A0-A3D1-3957CC81B3A2}" type="presOf" srcId="{64357EF3-DF0A-4033-9881-241C9AFC5099}" destId="{ED9EACAB-2DDC-4E86-9F07-D223D7E592CC}" srcOrd="0" destOrd="0" presId="urn:microsoft.com/office/officeart/2005/8/layout/list1"/>
    <dgm:cxn modelId="{D9216953-26C8-4673-8E25-522746CA0336}" type="presOf" srcId="{C6B3ED79-1D7B-402D-BACD-62930F8F6B01}" destId="{E21FFB75-C35B-4A21-985D-01E97B5A1118}" srcOrd="0" destOrd="0" presId="urn:microsoft.com/office/officeart/2005/8/layout/list1"/>
    <dgm:cxn modelId="{5B9D5380-5D5E-4386-AC8C-BA9931B10691}" type="presOf" srcId="{D780C3F7-B792-43F8-89F3-A55AAC37361A}" destId="{3B0B82E6-0D56-4DCB-8578-E5E791239942}" srcOrd="1" destOrd="0" presId="urn:microsoft.com/office/officeart/2005/8/layout/list1"/>
    <dgm:cxn modelId="{22F839AD-2289-4D66-9063-5CDC32E059AA}" type="presOf" srcId="{BCA585EF-E844-4096-B9D7-360918531245}" destId="{A86C4FE1-A092-43A6-8829-8246E3C5D8D1}" srcOrd="1" destOrd="0" presId="urn:microsoft.com/office/officeart/2005/8/layout/list1"/>
    <dgm:cxn modelId="{C2FDEAEB-5855-4E1C-B9E4-664D616EEC46}" type="presOf" srcId="{D780C3F7-B792-43F8-89F3-A55AAC37361A}" destId="{1ED21FE6-9EA5-4E05-9494-79687CC6F9FF}" srcOrd="0" destOrd="0" presId="urn:microsoft.com/office/officeart/2005/8/layout/list1"/>
    <dgm:cxn modelId="{52CC27F9-A9A6-47B8-A33A-CDA08494AD55}" srcId="{D780C3F7-B792-43F8-89F3-A55AAC37361A}" destId="{82E5E608-77E7-407A-852A-052BF466B2C1}" srcOrd="0" destOrd="0" parTransId="{648F8354-FB1E-43F3-B148-646E562494D1}" sibTransId="{0B877074-C526-4113-8468-77A0F9068E06}"/>
    <dgm:cxn modelId="{A1D54245-A635-434A-B0E7-63F03D52CAA4}" type="presParOf" srcId="{E21FFB75-C35B-4A21-985D-01E97B5A1118}" destId="{DCB6130A-12F4-41DD-B3FB-A4D77142435C}" srcOrd="0" destOrd="0" presId="urn:microsoft.com/office/officeart/2005/8/layout/list1"/>
    <dgm:cxn modelId="{927E44CD-49B8-4322-B397-870E98584B0A}" type="presParOf" srcId="{DCB6130A-12F4-41DD-B3FB-A4D77142435C}" destId="{1ED21FE6-9EA5-4E05-9494-79687CC6F9FF}" srcOrd="0" destOrd="0" presId="urn:microsoft.com/office/officeart/2005/8/layout/list1"/>
    <dgm:cxn modelId="{54BD3BBC-6CF4-4D59-B089-65DC428352CC}" type="presParOf" srcId="{DCB6130A-12F4-41DD-B3FB-A4D77142435C}" destId="{3B0B82E6-0D56-4DCB-8578-E5E791239942}" srcOrd="1" destOrd="0" presId="urn:microsoft.com/office/officeart/2005/8/layout/list1"/>
    <dgm:cxn modelId="{0B0CC819-9D42-4866-B745-9271ACD20B2C}" type="presParOf" srcId="{E21FFB75-C35B-4A21-985D-01E97B5A1118}" destId="{39575C8B-CCCA-43D7-A9A9-E06C218C9139}" srcOrd="1" destOrd="0" presId="urn:microsoft.com/office/officeart/2005/8/layout/list1"/>
    <dgm:cxn modelId="{A83F9FE9-E717-41DD-96E9-7C9C92C9AEEA}" type="presParOf" srcId="{E21FFB75-C35B-4A21-985D-01E97B5A1118}" destId="{49A329BA-DB94-4A45-93A7-6C9C2F7EDF37}" srcOrd="2" destOrd="0" presId="urn:microsoft.com/office/officeart/2005/8/layout/list1"/>
    <dgm:cxn modelId="{7109934B-B828-47CD-9655-7973A2A0B0DE}" type="presParOf" srcId="{E21FFB75-C35B-4A21-985D-01E97B5A1118}" destId="{9BA79EDC-4C68-4734-B429-D5D034D449AC}" srcOrd="3" destOrd="0" presId="urn:microsoft.com/office/officeart/2005/8/layout/list1"/>
    <dgm:cxn modelId="{73B6C24D-C762-42F9-974A-B505EB95A983}" type="presParOf" srcId="{E21FFB75-C35B-4A21-985D-01E97B5A1118}" destId="{EACB8CF6-1B42-4EBD-9EB4-7ADB83719511}" srcOrd="4" destOrd="0" presId="urn:microsoft.com/office/officeart/2005/8/layout/list1"/>
    <dgm:cxn modelId="{A6347F93-851B-46E5-B01E-156464DBA3CD}" type="presParOf" srcId="{EACB8CF6-1B42-4EBD-9EB4-7ADB83719511}" destId="{D5DFB58F-3AAA-45E5-816D-1B806A951F4F}" srcOrd="0" destOrd="0" presId="urn:microsoft.com/office/officeart/2005/8/layout/list1"/>
    <dgm:cxn modelId="{13BF6010-B6B0-4046-9B05-C3B6D340F332}" type="presParOf" srcId="{EACB8CF6-1B42-4EBD-9EB4-7ADB83719511}" destId="{A86C4FE1-A092-43A6-8829-8246E3C5D8D1}" srcOrd="1" destOrd="0" presId="urn:microsoft.com/office/officeart/2005/8/layout/list1"/>
    <dgm:cxn modelId="{743CDEA1-7D09-4BA8-B7E6-A3467C26D4D6}" type="presParOf" srcId="{E21FFB75-C35B-4A21-985D-01E97B5A1118}" destId="{CE39E5AE-875C-4AE9-8BA9-E3D2B2F6B592}" srcOrd="5" destOrd="0" presId="urn:microsoft.com/office/officeart/2005/8/layout/list1"/>
    <dgm:cxn modelId="{8D86BA1D-A18E-402D-A022-41182DD8F945}" type="presParOf" srcId="{E21FFB75-C35B-4A21-985D-01E97B5A1118}" destId="{ED9EACAB-2DDC-4E86-9F07-D223D7E592CC}"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4132AE-E382-42A6-AB33-D3616A6AC28C}" type="doc">
      <dgm:prSet loTypeId="urn:microsoft.com/office/officeart/2005/8/layout/hierarchy1" loCatId="hierarchy" qsTypeId="urn:microsoft.com/office/officeart/2005/8/quickstyle/simple2#2" qsCatId="simple" csTypeId="urn:microsoft.com/office/officeart/2005/8/colors/accent2_2#5" csCatId="accent2"/>
      <dgm:spPr/>
      <dgm:t>
        <a:bodyPr/>
        <a:lstStyle/>
        <a:p>
          <a:endParaRPr lang="en-US"/>
        </a:p>
      </dgm:t>
    </dgm:pt>
    <dgm:pt modelId="{A617E8FD-182B-426D-9941-5E191EF24587}">
      <dgm:prSet/>
      <dgm:spPr/>
      <dgm:t>
        <a:bodyPr/>
        <a:lstStyle/>
        <a:p>
          <a:r>
            <a:rPr lang="en-US"/>
            <a:t>$350,000 Wisconsin Department of Justice Deflection grant</a:t>
          </a:r>
        </a:p>
      </dgm:t>
    </dgm:pt>
    <dgm:pt modelId="{529D3B9C-4044-4A24-B3BF-D10C6CA67AC0}" type="parTrans" cxnId="{2FF2A0F2-B541-4465-A73C-6B9350780705}">
      <dgm:prSet/>
      <dgm:spPr/>
      <dgm:t>
        <a:bodyPr/>
        <a:lstStyle/>
        <a:p>
          <a:endParaRPr lang="en-US"/>
        </a:p>
      </dgm:t>
    </dgm:pt>
    <dgm:pt modelId="{683D8A69-35F3-4D2A-BDE3-63D15914F0B3}" type="sibTrans" cxnId="{2FF2A0F2-B541-4465-A73C-6B9350780705}">
      <dgm:prSet/>
      <dgm:spPr/>
      <dgm:t>
        <a:bodyPr/>
        <a:lstStyle/>
        <a:p>
          <a:endParaRPr lang="en-US"/>
        </a:p>
      </dgm:t>
    </dgm:pt>
    <dgm:pt modelId="{FB13DF92-2225-455E-BAEF-7D03094B794D}">
      <dgm:prSet/>
      <dgm:spPr/>
      <dgm:t>
        <a:bodyPr/>
        <a:lstStyle/>
        <a:p>
          <a:r>
            <a:rPr lang="en-US"/>
            <a:t>$102,000 City HOME ARP grant:</a:t>
          </a:r>
        </a:p>
      </dgm:t>
    </dgm:pt>
    <dgm:pt modelId="{D2C47595-435E-4C94-A68C-5789ACAFD76E}" type="parTrans" cxnId="{814BF0F8-97AC-4BB9-854A-2FFA8E780B38}">
      <dgm:prSet/>
      <dgm:spPr/>
      <dgm:t>
        <a:bodyPr/>
        <a:lstStyle/>
        <a:p>
          <a:endParaRPr lang="en-US"/>
        </a:p>
      </dgm:t>
    </dgm:pt>
    <dgm:pt modelId="{DED8E86C-9CEB-48A2-9B8C-BA46133BE960}" type="sibTrans" cxnId="{814BF0F8-97AC-4BB9-854A-2FFA8E780B38}">
      <dgm:prSet/>
      <dgm:spPr/>
      <dgm:t>
        <a:bodyPr/>
        <a:lstStyle/>
        <a:p>
          <a:endParaRPr lang="en-US"/>
        </a:p>
      </dgm:t>
    </dgm:pt>
    <dgm:pt modelId="{1DD13D07-E377-4620-B658-598E5E27D2A3}">
      <dgm:prSet/>
      <dgm:spPr/>
      <dgm:t>
        <a:bodyPr/>
        <a:lstStyle/>
        <a:p>
          <a:r>
            <a:rPr lang="en-US"/>
            <a:t>RISE (Opioid settlement funding) Synergy</a:t>
          </a:r>
        </a:p>
      </dgm:t>
    </dgm:pt>
    <dgm:pt modelId="{6277DB1E-39D0-4CBE-BADE-74727309F3B3}" type="parTrans" cxnId="{04B3042E-9A52-4036-8106-8E54EE9D180A}">
      <dgm:prSet/>
      <dgm:spPr/>
      <dgm:t>
        <a:bodyPr/>
        <a:lstStyle/>
        <a:p>
          <a:endParaRPr lang="en-US"/>
        </a:p>
      </dgm:t>
    </dgm:pt>
    <dgm:pt modelId="{0211446C-9600-4A22-992A-9EC153988361}" type="sibTrans" cxnId="{04B3042E-9A52-4036-8106-8E54EE9D180A}">
      <dgm:prSet/>
      <dgm:spPr/>
      <dgm:t>
        <a:bodyPr/>
        <a:lstStyle/>
        <a:p>
          <a:endParaRPr lang="en-US"/>
        </a:p>
      </dgm:t>
    </dgm:pt>
    <dgm:pt modelId="{C42C9584-9C5B-4578-B68A-6E47F5A5F849}" type="pres">
      <dgm:prSet presAssocID="{AB4132AE-E382-42A6-AB33-D3616A6AC28C}" presName="hierChild1" presStyleCnt="0">
        <dgm:presLayoutVars>
          <dgm:chPref val="1"/>
          <dgm:dir/>
          <dgm:animOne val="branch"/>
          <dgm:animLvl val="lvl"/>
          <dgm:resizeHandles/>
        </dgm:presLayoutVars>
      </dgm:prSet>
      <dgm:spPr/>
    </dgm:pt>
    <dgm:pt modelId="{16AAC4F4-E563-4625-8B68-8555FE74AC62}" type="pres">
      <dgm:prSet presAssocID="{A617E8FD-182B-426D-9941-5E191EF24587}" presName="hierRoot1" presStyleCnt="0"/>
      <dgm:spPr/>
    </dgm:pt>
    <dgm:pt modelId="{1E51BF4D-9430-4916-8579-59FE7BFF0432}" type="pres">
      <dgm:prSet presAssocID="{A617E8FD-182B-426D-9941-5E191EF24587}" presName="composite" presStyleCnt="0"/>
      <dgm:spPr/>
    </dgm:pt>
    <dgm:pt modelId="{0A8DC689-D6A8-47DD-85EF-A9549945D807}" type="pres">
      <dgm:prSet presAssocID="{A617E8FD-182B-426D-9941-5E191EF24587}" presName="background" presStyleLbl="node0" presStyleIdx="0" presStyleCnt="3"/>
      <dgm:spPr/>
    </dgm:pt>
    <dgm:pt modelId="{82E7056B-AACF-4260-A198-51715466A79D}" type="pres">
      <dgm:prSet presAssocID="{A617E8FD-182B-426D-9941-5E191EF24587}" presName="text" presStyleLbl="fgAcc0" presStyleIdx="0" presStyleCnt="3">
        <dgm:presLayoutVars>
          <dgm:chPref val="3"/>
        </dgm:presLayoutVars>
      </dgm:prSet>
      <dgm:spPr/>
    </dgm:pt>
    <dgm:pt modelId="{2F5FFCAF-06E9-4FEC-88A3-0EA7A590E40F}" type="pres">
      <dgm:prSet presAssocID="{A617E8FD-182B-426D-9941-5E191EF24587}" presName="hierChild2" presStyleCnt="0"/>
      <dgm:spPr/>
    </dgm:pt>
    <dgm:pt modelId="{9F33C779-E81D-4D73-8A1E-8612EBEF7D58}" type="pres">
      <dgm:prSet presAssocID="{FB13DF92-2225-455E-BAEF-7D03094B794D}" presName="hierRoot1" presStyleCnt="0"/>
      <dgm:spPr/>
    </dgm:pt>
    <dgm:pt modelId="{86AD42C6-7309-41F6-BB36-F390BCAC4773}" type="pres">
      <dgm:prSet presAssocID="{FB13DF92-2225-455E-BAEF-7D03094B794D}" presName="composite" presStyleCnt="0"/>
      <dgm:spPr/>
    </dgm:pt>
    <dgm:pt modelId="{98505D87-0E04-4EEF-9E31-1317AA32749C}" type="pres">
      <dgm:prSet presAssocID="{FB13DF92-2225-455E-BAEF-7D03094B794D}" presName="background" presStyleLbl="node0" presStyleIdx="1" presStyleCnt="3"/>
      <dgm:spPr/>
    </dgm:pt>
    <dgm:pt modelId="{C8FB82B8-0F7F-420F-B1A1-CAD8535BB18A}" type="pres">
      <dgm:prSet presAssocID="{FB13DF92-2225-455E-BAEF-7D03094B794D}" presName="text" presStyleLbl="fgAcc0" presStyleIdx="1" presStyleCnt="3">
        <dgm:presLayoutVars>
          <dgm:chPref val="3"/>
        </dgm:presLayoutVars>
      </dgm:prSet>
      <dgm:spPr/>
    </dgm:pt>
    <dgm:pt modelId="{44CD3839-F2D3-40AB-BA09-3E5CF42F1E17}" type="pres">
      <dgm:prSet presAssocID="{FB13DF92-2225-455E-BAEF-7D03094B794D}" presName="hierChild2" presStyleCnt="0"/>
      <dgm:spPr/>
    </dgm:pt>
    <dgm:pt modelId="{46377071-A0D4-4E1F-B3A3-BF92A0A30E0B}" type="pres">
      <dgm:prSet presAssocID="{1DD13D07-E377-4620-B658-598E5E27D2A3}" presName="hierRoot1" presStyleCnt="0"/>
      <dgm:spPr/>
    </dgm:pt>
    <dgm:pt modelId="{FC671466-1FC4-4F37-90EA-452D12141F9B}" type="pres">
      <dgm:prSet presAssocID="{1DD13D07-E377-4620-B658-598E5E27D2A3}" presName="composite" presStyleCnt="0"/>
      <dgm:spPr/>
    </dgm:pt>
    <dgm:pt modelId="{48F8AEBB-8F9B-4444-B706-B9575B876587}" type="pres">
      <dgm:prSet presAssocID="{1DD13D07-E377-4620-B658-598E5E27D2A3}" presName="background" presStyleLbl="node0" presStyleIdx="2" presStyleCnt="3"/>
      <dgm:spPr/>
    </dgm:pt>
    <dgm:pt modelId="{4C711C77-30A7-469B-BD59-5DB4B5BA3EC2}" type="pres">
      <dgm:prSet presAssocID="{1DD13D07-E377-4620-B658-598E5E27D2A3}" presName="text" presStyleLbl="fgAcc0" presStyleIdx="2" presStyleCnt="3">
        <dgm:presLayoutVars>
          <dgm:chPref val="3"/>
        </dgm:presLayoutVars>
      </dgm:prSet>
      <dgm:spPr/>
    </dgm:pt>
    <dgm:pt modelId="{C11FE034-1CA6-4641-AEFC-2BF71F14E8E0}" type="pres">
      <dgm:prSet presAssocID="{1DD13D07-E377-4620-B658-598E5E27D2A3}" presName="hierChild2" presStyleCnt="0"/>
      <dgm:spPr/>
    </dgm:pt>
  </dgm:ptLst>
  <dgm:cxnLst>
    <dgm:cxn modelId="{04B3042E-9A52-4036-8106-8E54EE9D180A}" srcId="{AB4132AE-E382-42A6-AB33-D3616A6AC28C}" destId="{1DD13D07-E377-4620-B658-598E5E27D2A3}" srcOrd="2" destOrd="0" parTransId="{6277DB1E-39D0-4CBE-BADE-74727309F3B3}" sibTransId="{0211446C-9600-4A22-992A-9EC153988361}"/>
    <dgm:cxn modelId="{28620F6E-1C50-4E3D-B0FC-386FB7163237}" type="presOf" srcId="{1DD13D07-E377-4620-B658-598E5E27D2A3}" destId="{4C711C77-30A7-469B-BD59-5DB4B5BA3EC2}" srcOrd="0" destOrd="0" presId="urn:microsoft.com/office/officeart/2005/8/layout/hierarchy1"/>
    <dgm:cxn modelId="{2B53AA7F-0BFC-4B55-8FBB-96AEBFCD4532}" type="presOf" srcId="{A617E8FD-182B-426D-9941-5E191EF24587}" destId="{82E7056B-AACF-4260-A198-51715466A79D}" srcOrd="0" destOrd="0" presId="urn:microsoft.com/office/officeart/2005/8/layout/hierarchy1"/>
    <dgm:cxn modelId="{61BB83DE-B5A5-4234-B22F-F349D10520C2}" type="presOf" srcId="{AB4132AE-E382-42A6-AB33-D3616A6AC28C}" destId="{C42C9584-9C5B-4578-B68A-6E47F5A5F849}" srcOrd="0" destOrd="0" presId="urn:microsoft.com/office/officeart/2005/8/layout/hierarchy1"/>
    <dgm:cxn modelId="{2FF2A0F2-B541-4465-A73C-6B9350780705}" srcId="{AB4132AE-E382-42A6-AB33-D3616A6AC28C}" destId="{A617E8FD-182B-426D-9941-5E191EF24587}" srcOrd="0" destOrd="0" parTransId="{529D3B9C-4044-4A24-B3BF-D10C6CA67AC0}" sibTransId="{683D8A69-35F3-4D2A-BDE3-63D15914F0B3}"/>
    <dgm:cxn modelId="{814BF0F8-97AC-4BB9-854A-2FFA8E780B38}" srcId="{AB4132AE-E382-42A6-AB33-D3616A6AC28C}" destId="{FB13DF92-2225-455E-BAEF-7D03094B794D}" srcOrd="1" destOrd="0" parTransId="{D2C47595-435E-4C94-A68C-5789ACAFD76E}" sibTransId="{DED8E86C-9CEB-48A2-9B8C-BA46133BE960}"/>
    <dgm:cxn modelId="{12ABDBFB-48E9-43DA-91D4-6BD15661AFC2}" type="presOf" srcId="{FB13DF92-2225-455E-BAEF-7D03094B794D}" destId="{C8FB82B8-0F7F-420F-B1A1-CAD8535BB18A}" srcOrd="0" destOrd="0" presId="urn:microsoft.com/office/officeart/2005/8/layout/hierarchy1"/>
    <dgm:cxn modelId="{5B066B58-AEC1-4046-921B-6962B6B80B64}" type="presParOf" srcId="{C42C9584-9C5B-4578-B68A-6E47F5A5F849}" destId="{16AAC4F4-E563-4625-8B68-8555FE74AC62}" srcOrd="0" destOrd="0" presId="urn:microsoft.com/office/officeart/2005/8/layout/hierarchy1"/>
    <dgm:cxn modelId="{486FA3F2-7B36-4674-8855-024C89AD88EA}" type="presParOf" srcId="{16AAC4F4-E563-4625-8B68-8555FE74AC62}" destId="{1E51BF4D-9430-4916-8579-59FE7BFF0432}" srcOrd="0" destOrd="0" presId="urn:microsoft.com/office/officeart/2005/8/layout/hierarchy1"/>
    <dgm:cxn modelId="{B5C71B70-6BF2-49C6-9A12-4DC79199F656}" type="presParOf" srcId="{1E51BF4D-9430-4916-8579-59FE7BFF0432}" destId="{0A8DC689-D6A8-47DD-85EF-A9549945D807}" srcOrd="0" destOrd="0" presId="urn:microsoft.com/office/officeart/2005/8/layout/hierarchy1"/>
    <dgm:cxn modelId="{CDB1FFEB-5C7D-4858-9323-CAA27661F0B1}" type="presParOf" srcId="{1E51BF4D-9430-4916-8579-59FE7BFF0432}" destId="{82E7056B-AACF-4260-A198-51715466A79D}" srcOrd="1" destOrd="0" presId="urn:microsoft.com/office/officeart/2005/8/layout/hierarchy1"/>
    <dgm:cxn modelId="{1A204B8A-7E4E-4203-B9C9-CD70F8C5F302}" type="presParOf" srcId="{16AAC4F4-E563-4625-8B68-8555FE74AC62}" destId="{2F5FFCAF-06E9-4FEC-88A3-0EA7A590E40F}" srcOrd="1" destOrd="0" presId="urn:microsoft.com/office/officeart/2005/8/layout/hierarchy1"/>
    <dgm:cxn modelId="{2DB89FAB-9702-4940-A6B2-CCBA1E782857}" type="presParOf" srcId="{C42C9584-9C5B-4578-B68A-6E47F5A5F849}" destId="{9F33C779-E81D-4D73-8A1E-8612EBEF7D58}" srcOrd="1" destOrd="0" presId="urn:microsoft.com/office/officeart/2005/8/layout/hierarchy1"/>
    <dgm:cxn modelId="{7FE573C2-5D7A-416A-A1D2-3C437F12E651}" type="presParOf" srcId="{9F33C779-E81D-4D73-8A1E-8612EBEF7D58}" destId="{86AD42C6-7309-41F6-BB36-F390BCAC4773}" srcOrd="0" destOrd="0" presId="urn:microsoft.com/office/officeart/2005/8/layout/hierarchy1"/>
    <dgm:cxn modelId="{47DAE1BF-DB4B-4F46-B34B-B253EE32DCF1}" type="presParOf" srcId="{86AD42C6-7309-41F6-BB36-F390BCAC4773}" destId="{98505D87-0E04-4EEF-9E31-1317AA32749C}" srcOrd="0" destOrd="0" presId="urn:microsoft.com/office/officeart/2005/8/layout/hierarchy1"/>
    <dgm:cxn modelId="{9A8D699B-3E5E-4CA5-8BCA-0B33AE459B0A}" type="presParOf" srcId="{86AD42C6-7309-41F6-BB36-F390BCAC4773}" destId="{C8FB82B8-0F7F-420F-B1A1-CAD8535BB18A}" srcOrd="1" destOrd="0" presId="urn:microsoft.com/office/officeart/2005/8/layout/hierarchy1"/>
    <dgm:cxn modelId="{89CB1A44-8F4E-46D9-ACAD-AA1AC8C91B03}" type="presParOf" srcId="{9F33C779-E81D-4D73-8A1E-8612EBEF7D58}" destId="{44CD3839-F2D3-40AB-BA09-3E5CF42F1E17}" srcOrd="1" destOrd="0" presId="urn:microsoft.com/office/officeart/2005/8/layout/hierarchy1"/>
    <dgm:cxn modelId="{FB251C06-164B-47E0-9D81-B69FF2954436}" type="presParOf" srcId="{C42C9584-9C5B-4578-B68A-6E47F5A5F849}" destId="{46377071-A0D4-4E1F-B3A3-BF92A0A30E0B}" srcOrd="2" destOrd="0" presId="urn:microsoft.com/office/officeart/2005/8/layout/hierarchy1"/>
    <dgm:cxn modelId="{0CF5C3D6-EA69-40B9-8A34-5174736555AA}" type="presParOf" srcId="{46377071-A0D4-4E1F-B3A3-BF92A0A30E0B}" destId="{FC671466-1FC4-4F37-90EA-452D12141F9B}" srcOrd="0" destOrd="0" presId="urn:microsoft.com/office/officeart/2005/8/layout/hierarchy1"/>
    <dgm:cxn modelId="{6EF281BE-B9EF-4820-827A-687EDCF35A5E}" type="presParOf" srcId="{FC671466-1FC4-4F37-90EA-452D12141F9B}" destId="{48F8AEBB-8F9B-4444-B706-B9575B876587}" srcOrd="0" destOrd="0" presId="urn:microsoft.com/office/officeart/2005/8/layout/hierarchy1"/>
    <dgm:cxn modelId="{D1A6201E-F7A4-44C6-B3F5-86B73E813576}" type="presParOf" srcId="{FC671466-1FC4-4F37-90EA-452D12141F9B}" destId="{4C711C77-30A7-469B-BD59-5DB4B5BA3EC2}" srcOrd="1" destOrd="0" presId="urn:microsoft.com/office/officeart/2005/8/layout/hierarchy1"/>
    <dgm:cxn modelId="{FCB456EE-2F03-4080-801F-354B75EFBD31}" type="presParOf" srcId="{46377071-A0D4-4E1F-B3A3-BF92A0A30E0B}" destId="{C11FE034-1CA6-4641-AEFC-2BF71F14E8E0}"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A329BA-DB94-4A45-93A7-6C9C2F7EDF37}">
      <dsp:nvSpPr>
        <dsp:cNvPr id="0" name=""/>
        <dsp:cNvSpPr/>
      </dsp:nvSpPr>
      <dsp:spPr>
        <a:xfrm>
          <a:off x="0" y="439773"/>
          <a:ext cx="10058399" cy="1126912"/>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0644" tIns="562356" rIns="780644" bIns="192024" numCol="1" spcCol="1270" anchor="t" anchorCtr="0">
          <a:noAutofit/>
        </a:bodyPr>
        <a:lstStyle/>
        <a:p>
          <a:pPr marL="228600" lvl="1" indent="-228600" algn="l" defTabSz="1200150">
            <a:lnSpc>
              <a:spcPct val="90000"/>
            </a:lnSpc>
            <a:spcBef>
              <a:spcPct val="0"/>
            </a:spcBef>
            <a:spcAft>
              <a:spcPct val="15000"/>
            </a:spcAft>
            <a:buChar char="•"/>
          </a:pPr>
          <a:r>
            <a:rPr lang="en-US" sz="2700" b="0" kern="1200" dirty="0"/>
            <a:t>6 social workers and 3 peer support specialists</a:t>
          </a:r>
        </a:p>
      </dsp:txBody>
      <dsp:txXfrm>
        <a:off x="0" y="439773"/>
        <a:ext cx="10058399" cy="1126912"/>
      </dsp:txXfrm>
    </dsp:sp>
    <dsp:sp modelId="{3B0B82E6-0D56-4DCB-8578-E5E791239942}">
      <dsp:nvSpPr>
        <dsp:cNvPr id="0" name=""/>
        <dsp:cNvSpPr/>
      </dsp:nvSpPr>
      <dsp:spPr>
        <a:xfrm>
          <a:off x="502920" y="41253"/>
          <a:ext cx="7040880" cy="797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66129" tIns="0" rIns="266129" bIns="0" numCol="1" spcCol="1270" anchor="ctr" anchorCtr="0">
          <a:noAutofit/>
        </a:bodyPr>
        <a:lstStyle/>
        <a:p>
          <a:pPr marL="0" lvl="0" indent="0" algn="l" defTabSz="1200150">
            <a:lnSpc>
              <a:spcPct val="90000"/>
            </a:lnSpc>
            <a:spcBef>
              <a:spcPct val="0"/>
            </a:spcBef>
            <a:spcAft>
              <a:spcPct val="35000"/>
            </a:spcAft>
            <a:buNone/>
          </a:pPr>
          <a:r>
            <a:rPr lang="en-US" sz="2700" b="1" kern="1200"/>
            <a:t>Pathways Specialized Unit</a:t>
          </a:r>
          <a:endParaRPr lang="en-US" sz="2700" kern="1200"/>
        </a:p>
      </dsp:txBody>
      <dsp:txXfrm>
        <a:off x="541828" y="80161"/>
        <a:ext cx="6963064" cy="719224"/>
      </dsp:txXfrm>
    </dsp:sp>
    <dsp:sp modelId="{ED9EACAB-2DDC-4E86-9F07-D223D7E592CC}">
      <dsp:nvSpPr>
        <dsp:cNvPr id="0" name=""/>
        <dsp:cNvSpPr/>
      </dsp:nvSpPr>
      <dsp:spPr>
        <a:xfrm>
          <a:off x="0" y="2111006"/>
          <a:ext cx="10058399" cy="18711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80644" tIns="562356" rIns="780644" bIns="192024" numCol="1" spcCol="1270" anchor="t" anchorCtr="0">
          <a:noAutofit/>
        </a:bodyPr>
        <a:lstStyle/>
        <a:p>
          <a:pPr marL="228600" lvl="1" indent="-228600" algn="l" defTabSz="1200150">
            <a:lnSpc>
              <a:spcPct val="90000"/>
            </a:lnSpc>
            <a:spcBef>
              <a:spcPct val="0"/>
            </a:spcBef>
            <a:spcAft>
              <a:spcPct val="15000"/>
            </a:spcAft>
            <a:buChar char="•"/>
          </a:pPr>
          <a:r>
            <a:rPr lang="en-US" sz="2700" kern="1200"/>
            <a:t>La Crosse County formed the Housing Support Services (HSS) unit &amp; with 4 staff to manage &gt;100 Medicaid approved prior authorizations.</a:t>
          </a:r>
        </a:p>
      </dsp:txBody>
      <dsp:txXfrm>
        <a:off x="0" y="2111006"/>
        <a:ext cx="10058399" cy="1871100"/>
      </dsp:txXfrm>
    </dsp:sp>
    <dsp:sp modelId="{A86C4FE1-A092-43A6-8829-8246E3C5D8D1}">
      <dsp:nvSpPr>
        <dsp:cNvPr id="0" name=""/>
        <dsp:cNvSpPr/>
      </dsp:nvSpPr>
      <dsp:spPr>
        <a:xfrm>
          <a:off x="502920" y="1712486"/>
          <a:ext cx="7040880" cy="7970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266129" tIns="0" rIns="266129" bIns="0" numCol="1" spcCol="1270" anchor="ctr" anchorCtr="0">
          <a:noAutofit/>
        </a:bodyPr>
        <a:lstStyle/>
        <a:p>
          <a:pPr marL="0" lvl="0" indent="0" algn="l" defTabSz="1200150">
            <a:lnSpc>
              <a:spcPct val="90000"/>
            </a:lnSpc>
            <a:spcBef>
              <a:spcPct val="0"/>
            </a:spcBef>
            <a:spcAft>
              <a:spcPct val="35000"/>
            </a:spcAft>
            <a:buNone/>
          </a:pPr>
          <a:r>
            <a:rPr lang="en-US" sz="2700" b="1" kern="1200"/>
            <a:t>Medicaid Supportive Housing (1915i)</a:t>
          </a:r>
          <a:endParaRPr lang="en-US" sz="2700" kern="1200"/>
        </a:p>
      </dsp:txBody>
      <dsp:txXfrm>
        <a:off x="541828" y="1751394"/>
        <a:ext cx="6963064" cy="7192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8DC689-D6A8-47DD-85EF-A9549945D807}">
      <dsp:nvSpPr>
        <dsp:cNvPr id="0" name=""/>
        <dsp:cNvSpPr/>
      </dsp:nvSpPr>
      <dsp:spPr>
        <a:xfrm>
          <a:off x="0" y="964191"/>
          <a:ext cx="2828924" cy="179636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82E7056B-AACF-4260-A198-51715466A79D}">
      <dsp:nvSpPr>
        <dsp:cNvPr id="0" name=""/>
        <dsp:cNvSpPr/>
      </dsp:nvSpPr>
      <dsp:spPr>
        <a:xfrm>
          <a:off x="314325" y="1262800"/>
          <a:ext cx="2828924" cy="1796367"/>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$350,000 Wisconsin Department of Justice Deflection grant</a:t>
          </a:r>
        </a:p>
      </dsp:txBody>
      <dsp:txXfrm>
        <a:off x="366939" y="1315414"/>
        <a:ext cx="2723696" cy="1691139"/>
      </dsp:txXfrm>
    </dsp:sp>
    <dsp:sp modelId="{98505D87-0E04-4EEF-9E31-1317AA32749C}">
      <dsp:nvSpPr>
        <dsp:cNvPr id="0" name=""/>
        <dsp:cNvSpPr/>
      </dsp:nvSpPr>
      <dsp:spPr>
        <a:xfrm>
          <a:off x="3457574" y="964191"/>
          <a:ext cx="2828924" cy="179636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C8FB82B8-0F7F-420F-B1A1-CAD8535BB18A}">
      <dsp:nvSpPr>
        <dsp:cNvPr id="0" name=""/>
        <dsp:cNvSpPr/>
      </dsp:nvSpPr>
      <dsp:spPr>
        <a:xfrm>
          <a:off x="3771899" y="1262800"/>
          <a:ext cx="2828924" cy="1796367"/>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$102,000 City HOME ARP grant:</a:t>
          </a:r>
        </a:p>
      </dsp:txBody>
      <dsp:txXfrm>
        <a:off x="3824513" y="1315414"/>
        <a:ext cx="2723696" cy="1691139"/>
      </dsp:txXfrm>
    </dsp:sp>
    <dsp:sp modelId="{48F8AEBB-8F9B-4444-B706-B9575B876587}">
      <dsp:nvSpPr>
        <dsp:cNvPr id="0" name=""/>
        <dsp:cNvSpPr/>
      </dsp:nvSpPr>
      <dsp:spPr>
        <a:xfrm>
          <a:off x="6915149" y="964191"/>
          <a:ext cx="2828924" cy="1796367"/>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sp>
    <dsp:sp modelId="{4C711C77-30A7-469B-BD59-5DB4B5BA3EC2}">
      <dsp:nvSpPr>
        <dsp:cNvPr id="0" name=""/>
        <dsp:cNvSpPr/>
      </dsp:nvSpPr>
      <dsp:spPr>
        <a:xfrm>
          <a:off x="7229475" y="1262800"/>
          <a:ext cx="2828924" cy="1796367"/>
        </a:xfrm>
        <a:prstGeom prst="roundRect">
          <a:avLst>
            <a:gd name="adj" fmla="val 10000"/>
          </a:avLst>
        </a:prstGeom>
        <a:solidFill>
          <a:schemeClr val="lt1">
            <a:alpha val="90000"/>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RISE (Opioid settlement funding) Synergy</a:t>
          </a:r>
        </a:p>
      </dsp:txBody>
      <dsp:txXfrm>
        <a:off x="7282089" y="1315414"/>
        <a:ext cx="2723696" cy="169113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1964C35-8092-6500-8661-47FC55827126}"/>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66FF563-5DDB-99DA-D798-8444691CCD82}"/>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24E0ABF9-1F2D-40FE-BCA0-B296030E0650}" type="datetimeFigureOut">
              <a:rPr lang="en-US" smtClean="0"/>
              <a:t>9/16/2026</a:t>
            </a:fld>
            <a:endParaRPr lang="en-US"/>
          </a:p>
        </p:txBody>
      </p:sp>
      <p:sp>
        <p:nvSpPr>
          <p:cNvPr id="4" name="Footer Placeholder 3">
            <a:extLst>
              <a:ext uri="{FF2B5EF4-FFF2-40B4-BE49-F238E27FC236}">
                <a16:creationId xmlns:a16="http://schemas.microsoft.com/office/drawing/2014/main" id="{82096BF4-1F32-EDEF-BD8C-4EAB50D42D62}"/>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92B3E1E-474B-4312-D49D-450374A2E528}"/>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63122A05-2E8F-4CC6-8FFD-CAB62BFB726B}" type="slidenum">
              <a:rPr lang="en-US" smtClean="0"/>
              <a:t>‹#›</a:t>
            </a:fld>
            <a:endParaRPr lang="en-US"/>
          </a:p>
        </p:txBody>
      </p:sp>
    </p:spTree>
    <p:extLst>
      <p:ext uri="{BB962C8B-B14F-4D97-AF65-F5344CB8AC3E}">
        <p14:creationId xmlns:p14="http://schemas.microsoft.com/office/powerpoint/2010/main" val="4186894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FDBDB45-C016-4DE5-9635-BD06472A19C0}" type="datetimeFigureOut">
              <a:rPr lang="en-US" smtClean="0"/>
              <a:t>9/16/2026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5013023-5535-4BDC-B5A0-8F6ED75DC101}" type="slidenum">
              <a:rPr lang="en-US" smtClean="0"/>
              <a:t>‹#›</a:t>
            </a:fld>
            <a:endParaRPr lang="en-US" dirty="0"/>
          </a:p>
        </p:txBody>
      </p:sp>
    </p:spTree>
    <p:extLst>
      <p:ext uri="{BB962C8B-B14F-4D97-AF65-F5344CB8AC3E}">
        <p14:creationId xmlns:p14="http://schemas.microsoft.com/office/powerpoint/2010/main" val="37495859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Brian</a:t>
            </a:r>
          </a:p>
        </p:txBody>
      </p:sp>
      <p:sp>
        <p:nvSpPr>
          <p:cNvPr id="4" name="Slide Number Placeholder 3"/>
          <p:cNvSpPr>
            <a:spLocks noGrp="1"/>
          </p:cNvSpPr>
          <p:nvPr>
            <p:ph type="sldNum" sz="quarter" idx="5"/>
          </p:nvPr>
        </p:nvSpPr>
        <p:spPr/>
        <p:txBody>
          <a:bodyPr/>
          <a:lstStyle/>
          <a:p>
            <a:pPr defTabSz="474739">
              <a:defRPr/>
            </a:pPr>
            <a:fld id="{79E3085B-33D8-3A44-B793-CE8AE046EAC5}" type="slidenum">
              <a:rPr lang="en-US">
                <a:solidFill>
                  <a:prstClr val="black"/>
                </a:solidFill>
                <a:latin typeface="Calibri" panose="020F0502020204030204"/>
              </a:rPr>
              <a:pPr defTabSz="474739">
                <a:defRPr/>
              </a:pPr>
              <a:t>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923519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4BEA0-D945-1B6F-B484-0ADC595959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287BE1-305B-DDEE-906E-15CA119B25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8A6B1D-8D3B-DBC7-D32B-2E4059AD892D}"/>
              </a:ext>
            </a:extLst>
          </p:cNvPr>
          <p:cNvSpPr>
            <a:spLocks noGrp="1"/>
          </p:cNvSpPr>
          <p:nvPr>
            <p:ph type="body" idx="1"/>
          </p:nvPr>
        </p:nvSpPr>
        <p:spPr/>
        <p:txBody>
          <a:bodyPr/>
          <a:lstStyle/>
          <a:p>
            <a:pPr marL="0" indent="0">
              <a:buNone/>
            </a:pPr>
            <a:r>
              <a:rPr lang="en-US" sz="1200" b="0" i="0" u="none" strike="noStrike" kern="1200" dirty="0">
                <a:solidFill>
                  <a:schemeClr val="tx1"/>
                </a:solidFill>
                <a:effectLst/>
                <a:latin typeface="+mn-lt"/>
                <a:ea typeface="+mn-ea"/>
                <a:cs typeface="+mn-cs"/>
              </a:rPr>
              <a:t>Brian</a:t>
            </a:r>
          </a:p>
          <a:p>
            <a:pPr marL="0" indent="0">
              <a:buNone/>
            </a:pPr>
            <a:endParaRPr lang="en-US" sz="1200" b="0" i="0" u="none" strike="noStrike"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C6957871-B2C8-1D5B-77B9-530F0BAA7A3C}"/>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79E3085B-33D8-3A44-B793-CE8AE046EAC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700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Brian</a:t>
            </a:r>
          </a:p>
        </p:txBody>
      </p:sp>
      <p:sp>
        <p:nvSpPr>
          <p:cNvPr id="4" name="Slide Number Placeholder 3"/>
          <p:cNvSpPr>
            <a:spLocks noGrp="1"/>
          </p:cNvSpPr>
          <p:nvPr>
            <p:ph type="sldNum" sz="quarter" idx="5"/>
          </p:nvPr>
        </p:nvSpPr>
        <p:spPr/>
        <p:txBody>
          <a:bodyPr/>
          <a:lstStyle/>
          <a:p>
            <a:pPr defTabSz="465887">
              <a:defRPr/>
            </a:pPr>
            <a:fld id="{79E3085B-33D8-3A44-B793-CE8AE046EAC5}" type="slidenum">
              <a:rPr lang="en-US">
                <a:solidFill>
                  <a:prstClr val="black"/>
                </a:solidFill>
                <a:latin typeface="Calibri" panose="020F0502020204030204"/>
              </a:rPr>
              <a:pPr defTabSz="465887">
                <a:defRPr/>
              </a:pPr>
              <a:t>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473816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Brian</a:t>
            </a:r>
          </a:p>
        </p:txBody>
      </p:sp>
      <p:sp>
        <p:nvSpPr>
          <p:cNvPr id="4" name="Slide Number Placeholder 3"/>
          <p:cNvSpPr>
            <a:spLocks noGrp="1"/>
          </p:cNvSpPr>
          <p:nvPr>
            <p:ph type="sldNum" sz="quarter" idx="5"/>
          </p:nvPr>
        </p:nvSpPr>
        <p:spPr/>
        <p:txBody>
          <a:bodyPr/>
          <a:lstStyle/>
          <a:p>
            <a:fld id="{79E3085B-33D8-3A44-B793-CE8AE046EAC5}" type="slidenum">
              <a:rPr lang="en-US" smtClean="0"/>
              <a:t>4</a:t>
            </a:fld>
            <a:endParaRPr lang="en-US" dirty="0"/>
          </a:p>
        </p:txBody>
      </p:sp>
    </p:spTree>
    <p:extLst>
      <p:ext uri="{BB962C8B-B14F-4D97-AF65-F5344CB8AC3E}">
        <p14:creationId xmlns:p14="http://schemas.microsoft.com/office/powerpoint/2010/main" val="1622966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Brian</a:t>
            </a:r>
          </a:p>
        </p:txBody>
      </p:sp>
      <p:sp>
        <p:nvSpPr>
          <p:cNvPr id="4" name="Slide Number Placeholder 3"/>
          <p:cNvSpPr>
            <a:spLocks noGrp="1"/>
          </p:cNvSpPr>
          <p:nvPr>
            <p:ph type="sldNum" sz="quarter" idx="5"/>
          </p:nvPr>
        </p:nvSpPr>
        <p:spPr/>
        <p:txBody>
          <a:bodyPr/>
          <a:lstStyle/>
          <a:p>
            <a:pPr defTabSz="465887">
              <a:defRPr/>
            </a:pPr>
            <a:fld id="{79E3085B-33D8-3A44-B793-CE8AE046EAC5}" type="slidenum">
              <a:rPr lang="en-US">
                <a:solidFill>
                  <a:prstClr val="black"/>
                </a:solidFill>
                <a:latin typeface="Calibri" panose="020F0502020204030204"/>
              </a:rPr>
              <a:pPr defTabSz="465887">
                <a:defRPr/>
              </a:pPr>
              <a:t>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310706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CB6B9-6BE3-5EF6-F3E9-7E82DE0C16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AEAF04-D119-3280-B712-FDE881C91E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A47D0-FBC1-88F5-4CE3-92AA1FF02B3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4D5D140-EBB0-BA67-3360-C3440D3DF156}"/>
              </a:ext>
            </a:extLst>
          </p:cNvPr>
          <p:cNvSpPr>
            <a:spLocks noGrp="1"/>
          </p:cNvSpPr>
          <p:nvPr>
            <p:ph type="sldNum" sz="quarter" idx="5"/>
          </p:nvPr>
        </p:nvSpPr>
        <p:spPr/>
        <p:txBody>
          <a:bodyPr/>
          <a:lstStyle/>
          <a:p>
            <a:pPr defTabSz="465887">
              <a:defRPr/>
            </a:pPr>
            <a:fld id="{79E3085B-33D8-3A44-B793-CE8AE046EAC5}" type="slidenum">
              <a:rPr lang="en-US">
                <a:solidFill>
                  <a:prstClr val="black"/>
                </a:solidFill>
                <a:latin typeface="Calibri" panose="020F0502020204030204"/>
              </a:rPr>
              <a:pPr defTabSz="465887">
                <a:defRPr/>
              </a:pPr>
              <a:t>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4013330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Brian</a:t>
            </a:r>
          </a:p>
          <a:p>
            <a:endParaRPr lang="en-US" dirty="0"/>
          </a:p>
          <a:p>
            <a:r>
              <a:rPr lang="en-US" dirty="0"/>
              <a:t>The concerns about our parks, library, and downtown are real. People are experiencing serious crises, and residents, businesses and people experiencing homelessness are feeling the effects. At the same time, our overall homelessness numbers are declining. Understanding how both things can be true helps us identify where our next investment needs to go.</a:t>
            </a:r>
          </a:p>
          <a:p>
            <a:endParaRPr lang="en-US" dirty="0"/>
          </a:p>
          <a:p>
            <a:endParaRPr lang="en-US" dirty="0"/>
          </a:p>
        </p:txBody>
      </p:sp>
      <p:sp>
        <p:nvSpPr>
          <p:cNvPr id="4" name="Slide Number Placeholder 3"/>
          <p:cNvSpPr>
            <a:spLocks noGrp="1"/>
          </p:cNvSpPr>
          <p:nvPr>
            <p:ph type="sldNum" sz="quarter" idx="5"/>
          </p:nvPr>
        </p:nvSpPr>
        <p:spPr/>
        <p:txBody>
          <a:bodyPr/>
          <a:lstStyle/>
          <a:p>
            <a:fld id="{C5013023-5535-4BDC-B5A0-8F6ED75DC101}" type="slidenum">
              <a:rPr lang="en-US" smtClean="0"/>
              <a:t>7</a:t>
            </a:fld>
            <a:endParaRPr lang="en-US" dirty="0"/>
          </a:p>
        </p:txBody>
      </p:sp>
    </p:spTree>
    <p:extLst>
      <p:ext uri="{BB962C8B-B14F-4D97-AF65-F5344CB8AC3E}">
        <p14:creationId xmlns:p14="http://schemas.microsoft.com/office/powerpoint/2010/main" val="30306636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53652B-EB59-68C0-3483-5FE3BFB87E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3C17F2-3B36-1736-2963-448A36C7E6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F05F58-AAED-49BC-6A20-CC047999DF26}"/>
              </a:ext>
            </a:extLst>
          </p:cNvPr>
          <p:cNvSpPr>
            <a:spLocks noGrp="1"/>
          </p:cNvSpPr>
          <p:nvPr>
            <p:ph type="body" idx="1"/>
          </p:nvPr>
        </p:nvSpPr>
        <p:spPr/>
        <p:txBody>
          <a:bodyPr/>
          <a:lstStyle/>
          <a:p>
            <a:r>
              <a:rPr lang="en-US" b="1" dirty="0"/>
              <a:t>Jim</a:t>
            </a:r>
          </a:p>
          <a:p>
            <a:r>
              <a:rPr lang="en-US" b="0" dirty="0"/>
              <a:t>Downtown conditions required a different response.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Lato"/>
                <a:cs typeface="Lato"/>
              </a:rPr>
              <a:t>This population drives substantial community costs and requires extra support and resources to get stable housing.</a:t>
            </a:r>
          </a:p>
          <a:p>
            <a:endParaRPr lang="en-US" b="1" dirty="0"/>
          </a:p>
          <a:p>
            <a:r>
              <a:rPr lang="en-US" b="1" dirty="0"/>
              <a:t>Voluntary nature of county services:</a:t>
            </a:r>
          </a:p>
          <a:p>
            <a:pPr>
              <a:buFont typeface="Arial" panose="020B0604020202020204" pitchFamily="34" charset="0"/>
              <a:buChar char="•"/>
            </a:pPr>
            <a:r>
              <a:rPr lang="en-US" sz="1200" dirty="0">
                <a:ea typeface="Lato"/>
                <a:cs typeface="Lato"/>
              </a:rPr>
              <a:t>Most County offered service support programs are voluntary. We use motivational interviewing and other techniques to encourage participation.</a:t>
            </a:r>
          </a:p>
          <a:p>
            <a:pPr>
              <a:buFont typeface="Arial" panose="020B0604020202020204" pitchFamily="34" charset="0"/>
              <a:buChar char="•"/>
            </a:pPr>
            <a:r>
              <a:rPr lang="en-US" sz="1200" dirty="0">
                <a:ea typeface="Lato"/>
                <a:cs typeface="Lato"/>
              </a:rPr>
              <a:t> Some individuals decline accepting emergency shelter or service offers.</a:t>
            </a:r>
          </a:p>
          <a:p>
            <a:pPr>
              <a:buFont typeface="Arial" panose="020B0604020202020204" pitchFamily="34" charset="0"/>
              <a:buChar char="•"/>
            </a:pPr>
            <a:r>
              <a:rPr lang="en-US" sz="1200" dirty="0">
                <a:ea typeface="Lato"/>
                <a:cs typeface="Lato"/>
              </a:rPr>
              <a:t>As long as these individuals are not violating other laws or ordinances, they may remain in public spaces.</a:t>
            </a:r>
          </a:p>
          <a:p>
            <a:pPr>
              <a:buFont typeface="Arial" panose="020B0604020202020204" pitchFamily="34" charset="0"/>
              <a:buChar char="•"/>
            </a:pPr>
            <a:r>
              <a:rPr lang="en-US" sz="1200" dirty="0">
                <a:ea typeface="Lato"/>
                <a:cs typeface="Lato"/>
              </a:rPr>
              <a:t>While this causes frustration from the community, there are constitutional rights and other legal protections that limit what interventions can occur.</a:t>
            </a:r>
            <a:endParaRPr lang="en-US" sz="1100" dirty="0">
              <a:ea typeface="Lato"/>
              <a:cs typeface="Lato"/>
            </a:endParaRPr>
          </a:p>
          <a:p>
            <a:endParaRPr lang="en-US" b="1" dirty="0"/>
          </a:p>
        </p:txBody>
      </p:sp>
      <p:sp>
        <p:nvSpPr>
          <p:cNvPr id="4" name="Slide Number Placeholder 3">
            <a:extLst>
              <a:ext uri="{FF2B5EF4-FFF2-40B4-BE49-F238E27FC236}">
                <a16:creationId xmlns:a16="http://schemas.microsoft.com/office/drawing/2014/main" id="{222D2629-4B91-E27B-E3D3-4168CB140431}"/>
              </a:ext>
            </a:extLst>
          </p:cNvPr>
          <p:cNvSpPr>
            <a:spLocks noGrp="1"/>
          </p:cNvSpPr>
          <p:nvPr>
            <p:ph type="sldNum" sz="quarter" idx="5"/>
          </p:nvPr>
        </p:nvSpPr>
        <p:spPr/>
        <p:txBody>
          <a:bodyPr/>
          <a:lstStyle/>
          <a:p>
            <a:fld id="{C5013023-5535-4BDC-B5A0-8F6ED75DC101}" type="slidenum">
              <a:rPr lang="en-US" smtClean="0"/>
              <a:t>8</a:t>
            </a:fld>
            <a:endParaRPr lang="en-US" dirty="0"/>
          </a:p>
        </p:txBody>
      </p:sp>
    </p:spTree>
    <p:extLst>
      <p:ext uri="{BB962C8B-B14F-4D97-AF65-F5344CB8AC3E}">
        <p14:creationId xmlns:p14="http://schemas.microsoft.com/office/powerpoint/2010/main" val="668286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CA504-EF41-FA61-48FF-5831C1548E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088F6D-44B1-43D4-D157-1F325A67CA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C2FEF8-B2BD-D9B2-6B57-72944D85714E}"/>
              </a:ext>
            </a:extLst>
          </p:cNvPr>
          <p:cNvSpPr>
            <a:spLocks noGrp="1"/>
          </p:cNvSpPr>
          <p:nvPr>
            <p:ph type="body" idx="1"/>
          </p:nvPr>
        </p:nvSpPr>
        <p:spPr/>
        <p:txBody>
          <a:bodyPr/>
          <a:lstStyle/>
          <a:p>
            <a:r>
              <a:rPr lang="en-US" b="1" dirty="0"/>
              <a:t>Jim</a:t>
            </a:r>
          </a:p>
          <a:p>
            <a:endParaRPr lang="en-US" b="1" dirty="0"/>
          </a:p>
          <a:p>
            <a:r>
              <a:rPr lang="en-US" b="1" dirty="0"/>
              <a:t>Story about JW</a:t>
            </a:r>
          </a:p>
        </p:txBody>
      </p:sp>
      <p:sp>
        <p:nvSpPr>
          <p:cNvPr id="4" name="Slide Number Placeholder 3">
            <a:extLst>
              <a:ext uri="{FF2B5EF4-FFF2-40B4-BE49-F238E27FC236}">
                <a16:creationId xmlns:a16="http://schemas.microsoft.com/office/drawing/2014/main" id="{1C003978-76F0-0114-22DA-770C19D16023}"/>
              </a:ext>
            </a:extLst>
          </p:cNvPr>
          <p:cNvSpPr>
            <a:spLocks noGrp="1"/>
          </p:cNvSpPr>
          <p:nvPr>
            <p:ph type="sldNum" sz="quarter" idx="5"/>
          </p:nvPr>
        </p:nvSpPr>
        <p:spPr/>
        <p:txBody>
          <a:bodyPr/>
          <a:lstStyle/>
          <a:p>
            <a:fld id="{C5013023-5535-4BDC-B5A0-8F6ED75DC101}" type="slidenum">
              <a:rPr lang="en-US" smtClean="0"/>
              <a:t>9</a:t>
            </a:fld>
            <a:endParaRPr lang="en-US" dirty="0"/>
          </a:p>
        </p:txBody>
      </p:sp>
    </p:spTree>
    <p:extLst>
      <p:ext uri="{BB962C8B-B14F-4D97-AF65-F5344CB8AC3E}">
        <p14:creationId xmlns:p14="http://schemas.microsoft.com/office/powerpoint/2010/main" val="76757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B139D-F215-F48A-2E02-E9888146D8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1578A5-B5EA-C878-1588-C84EF2A364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89B630-D812-40F3-F4B8-7E45B35B7FF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Jim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Progress has not reached everyone equally.</a:t>
            </a:r>
          </a:p>
        </p:txBody>
      </p:sp>
      <p:sp>
        <p:nvSpPr>
          <p:cNvPr id="4" name="Slide Number Placeholder 3">
            <a:extLst>
              <a:ext uri="{FF2B5EF4-FFF2-40B4-BE49-F238E27FC236}">
                <a16:creationId xmlns:a16="http://schemas.microsoft.com/office/drawing/2014/main" id="{B726988A-7011-2F9B-A1A8-5A074F2F5E5F}"/>
              </a:ext>
            </a:extLst>
          </p:cNvPr>
          <p:cNvSpPr>
            <a:spLocks noGrp="1"/>
          </p:cNvSpPr>
          <p:nvPr>
            <p:ph type="sldNum" sz="quarter" idx="5"/>
          </p:nvPr>
        </p:nvSpPr>
        <p:spPr/>
        <p:txBody>
          <a:bodyPr/>
          <a:lstStyle/>
          <a:p>
            <a:fld id="{C5013023-5535-4BDC-B5A0-8F6ED75DC101}" type="slidenum">
              <a:rPr lang="en-US" smtClean="0"/>
              <a:t>10</a:t>
            </a:fld>
            <a:endParaRPr lang="en-US" dirty="0"/>
          </a:p>
        </p:txBody>
      </p:sp>
    </p:spTree>
    <p:extLst>
      <p:ext uri="{BB962C8B-B14F-4D97-AF65-F5344CB8AC3E}">
        <p14:creationId xmlns:p14="http://schemas.microsoft.com/office/powerpoint/2010/main" val="500584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0A9D57-DC3E-B0B8-85DC-E29379583E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F30A5E-E2F7-5C31-1CEC-F42689D544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C2CAE6-7081-46CF-52E3-FD7155B7B8F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Jim</a:t>
            </a:r>
          </a:p>
          <a:p>
            <a:endParaRPr lang="en-US" dirty="0"/>
          </a:p>
        </p:txBody>
      </p:sp>
      <p:sp>
        <p:nvSpPr>
          <p:cNvPr id="4" name="Slide Number Placeholder 3">
            <a:extLst>
              <a:ext uri="{FF2B5EF4-FFF2-40B4-BE49-F238E27FC236}">
                <a16:creationId xmlns:a16="http://schemas.microsoft.com/office/drawing/2014/main" id="{BBE122E3-B66C-129B-8804-692E976C2DEF}"/>
              </a:ext>
            </a:extLst>
          </p:cNvPr>
          <p:cNvSpPr>
            <a:spLocks noGrp="1"/>
          </p:cNvSpPr>
          <p:nvPr>
            <p:ph type="sldNum" sz="quarter" idx="5"/>
          </p:nvPr>
        </p:nvSpPr>
        <p:spPr/>
        <p:txBody>
          <a:bodyPr/>
          <a:lstStyle/>
          <a:p>
            <a:pPr defTabSz="465887">
              <a:defRPr/>
            </a:pPr>
            <a:fld id="{79E3085B-33D8-3A44-B793-CE8AE046EAC5}" type="slidenum">
              <a:rPr lang="en-US">
                <a:solidFill>
                  <a:prstClr val="black"/>
                </a:solidFill>
                <a:latin typeface="Calibri" panose="020F0502020204030204"/>
              </a:rPr>
              <a:pPr defTabSz="465887">
                <a:defRPr/>
              </a:pPr>
              <a:t>11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8889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929D0-3C0E-1B97-C8EB-7D737EB0AD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79A747-BDB9-FA46-5C8D-051AE59377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CA8129-3EF5-4FFA-5B24-238DC819FE5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Jim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Pathways Home is reducing overall homelessness.</a:t>
            </a:r>
          </a:p>
        </p:txBody>
      </p:sp>
      <p:sp>
        <p:nvSpPr>
          <p:cNvPr id="4" name="Slide Number Placeholder 3">
            <a:extLst>
              <a:ext uri="{FF2B5EF4-FFF2-40B4-BE49-F238E27FC236}">
                <a16:creationId xmlns:a16="http://schemas.microsoft.com/office/drawing/2014/main" id="{41DE9357-9775-1450-96C7-395797305927}"/>
              </a:ext>
            </a:extLst>
          </p:cNvPr>
          <p:cNvSpPr>
            <a:spLocks noGrp="1"/>
          </p:cNvSpPr>
          <p:nvPr>
            <p:ph type="sldNum" sz="quarter" idx="5"/>
          </p:nvPr>
        </p:nvSpPr>
        <p:spPr/>
        <p:txBody>
          <a:bodyPr/>
          <a:lstStyle/>
          <a:p>
            <a:fld id="{C5013023-5535-4BDC-B5A0-8F6ED75DC101}" type="slidenum">
              <a:rPr lang="en-US" smtClean="0"/>
              <a:t>12</a:t>
            </a:fld>
            <a:endParaRPr lang="en-US" dirty="0"/>
          </a:p>
        </p:txBody>
      </p:sp>
    </p:spTree>
    <p:extLst>
      <p:ext uri="{BB962C8B-B14F-4D97-AF65-F5344CB8AC3E}">
        <p14:creationId xmlns:p14="http://schemas.microsoft.com/office/powerpoint/2010/main" val="1102314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9B5D9-3068-B5D6-32AD-B069C378AE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02B25F-D086-98C5-3A7C-93F054315D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176A36-4FFB-5D23-5E72-5F6C8C425B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Brian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Story about Pathways Conferencing (finding someone right away and offering them support because of conferencing)</a:t>
            </a:r>
            <a:endParaRPr lang="en-US" dirty="0"/>
          </a:p>
        </p:txBody>
      </p:sp>
      <p:sp>
        <p:nvSpPr>
          <p:cNvPr id="4" name="Slide Number Placeholder 3">
            <a:extLst>
              <a:ext uri="{FF2B5EF4-FFF2-40B4-BE49-F238E27FC236}">
                <a16:creationId xmlns:a16="http://schemas.microsoft.com/office/drawing/2014/main" id="{67B3B10F-CD5B-3825-7AA3-99984B4546DE}"/>
              </a:ext>
            </a:extLst>
          </p:cNvPr>
          <p:cNvSpPr>
            <a:spLocks noGrp="1"/>
          </p:cNvSpPr>
          <p:nvPr>
            <p:ph type="sldNum" sz="quarter" idx="5"/>
          </p:nvPr>
        </p:nvSpPr>
        <p:spPr/>
        <p:txBody>
          <a:bodyPr/>
          <a:lstStyle/>
          <a:p>
            <a:fld id="{C5013023-5535-4BDC-B5A0-8F6ED75DC101}" type="slidenum">
              <a:rPr lang="en-US" smtClean="0"/>
              <a:t>13</a:t>
            </a:fld>
            <a:endParaRPr lang="en-US" dirty="0"/>
          </a:p>
        </p:txBody>
      </p:sp>
    </p:spTree>
    <p:extLst>
      <p:ext uri="{BB962C8B-B14F-4D97-AF65-F5344CB8AC3E}">
        <p14:creationId xmlns:p14="http://schemas.microsoft.com/office/powerpoint/2010/main" val="30283001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Jim</a:t>
            </a:r>
          </a:p>
          <a:p>
            <a:endParaRPr lang="en-US" b="1" dirty="0"/>
          </a:p>
          <a:p>
            <a:r>
              <a:rPr lang="en-US" b="1" dirty="0"/>
              <a:t>Pathways Specialized Unit</a:t>
            </a:r>
          </a:p>
          <a:p>
            <a:r>
              <a:rPr lang="en-US" dirty="0"/>
              <a:t>A unit of 6 social workers and 3 peer support specialists has been created within La Crosse County Human Services that specializes in providing case management to individuals transition to housing from homelessness. Plus 2 grant funded social workers.</a:t>
            </a:r>
          </a:p>
          <a:p>
            <a:endParaRPr lang="en-US" dirty="0"/>
          </a:p>
          <a:p>
            <a:r>
              <a:rPr lang="en-US" dirty="0"/>
              <a:t>Medicaid supportive housing</a:t>
            </a:r>
          </a:p>
          <a:p>
            <a:pPr>
              <a:buFont typeface="Arial" panose="020B0604020202020204" pitchFamily="34" charset="0"/>
              <a:buChar char="•"/>
            </a:pPr>
            <a:r>
              <a:rPr lang="en-US" sz="2800" dirty="0">
                <a:ea typeface="Lato"/>
                <a:cs typeface="Lato"/>
              </a:rPr>
              <a:t> La Crosse County was one of the first counties in Wisconsin to launch Medicaid Supportive Housing services.</a:t>
            </a:r>
          </a:p>
          <a:p>
            <a:pPr>
              <a:buFont typeface="Arial" panose="020B0604020202020204" pitchFamily="34" charset="0"/>
              <a:buChar char="•"/>
            </a:pPr>
            <a:endParaRPr lang="en-US" sz="2800" dirty="0">
              <a:ea typeface="Lato"/>
              <a:cs typeface="Lato"/>
            </a:endParaRPr>
          </a:p>
          <a:p>
            <a:pPr>
              <a:buFont typeface="Arial" panose="020B0604020202020204" pitchFamily="34" charset="0"/>
              <a:buChar char="•"/>
            </a:pPr>
            <a:r>
              <a:rPr lang="en-US" sz="2800" dirty="0">
                <a:ea typeface="Lato"/>
                <a:cs typeface="Lato"/>
              </a:rPr>
              <a:t>This program funds the following:</a:t>
            </a:r>
          </a:p>
          <a:p>
            <a:pPr lvl="1">
              <a:buFont typeface="Arial" panose="020B0604020202020204" pitchFamily="34" charset="0"/>
              <a:buChar char="•"/>
            </a:pPr>
            <a:r>
              <a:rPr lang="en-US" sz="2600" dirty="0">
                <a:ea typeface="Lato"/>
                <a:cs typeface="Lato"/>
              </a:rPr>
              <a:t>Housing consultation to develop a person-centered housing support plan</a:t>
            </a:r>
          </a:p>
          <a:p>
            <a:pPr lvl="1">
              <a:buFont typeface="Arial" panose="020B0604020202020204" pitchFamily="34" charset="0"/>
              <a:buChar char="•"/>
            </a:pPr>
            <a:r>
              <a:rPr lang="en-US" sz="2600" dirty="0">
                <a:ea typeface="Lato"/>
                <a:cs typeface="Lato"/>
              </a:rPr>
              <a:t>Transition supports such as help with applying for units</a:t>
            </a:r>
          </a:p>
          <a:p>
            <a:pPr lvl="1">
              <a:buFont typeface="Arial" panose="020B0604020202020204" pitchFamily="34" charset="0"/>
              <a:buChar char="•"/>
            </a:pPr>
            <a:r>
              <a:rPr lang="en-US" sz="2600" dirty="0">
                <a:ea typeface="Lato"/>
                <a:cs typeface="Lato"/>
              </a:rPr>
              <a:t>Sustaining supports such as conflict resolution &amp; independent living skills</a:t>
            </a:r>
          </a:p>
          <a:p>
            <a:pPr lvl="1">
              <a:buFont typeface="Arial" panose="020B0604020202020204" pitchFamily="34" charset="0"/>
              <a:buChar char="•"/>
            </a:pPr>
            <a:r>
              <a:rPr lang="en-US" sz="2600" dirty="0">
                <a:ea typeface="Lato"/>
                <a:cs typeface="Lato"/>
              </a:rPr>
              <a:t>Relocation supports up to $2,000 for security deposit, utility activation fees, necessary health &amp; safety services, &amp; essential household furnishings.</a:t>
            </a:r>
          </a:p>
          <a:p>
            <a:pPr>
              <a:buFont typeface="Arial" panose="020B0604020202020204" pitchFamily="34" charset="0"/>
              <a:buChar char="•"/>
            </a:pPr>
            <a:r>
              <a:rPr lang="en-US" sz="2800" dirty="0">
                <a:ea typeface="Lato"/>
                <a:cs typeface="Lato"/>
              </a:rPr>
              <a:t>$350,000 Wisconsin Department of Justice Deflection grant</a:t>
            </a:r>
          </a:p>
          <a:p>
            <a:pPr lvl="1">
              <a:buFont typeface="Arial" panose="020B0604020202020204" pitchFamily="34" charset="0"/>
              <a:buChar char="•"/>
            </a:pPr>
            <a:r>
              <a:rPr lang="en-US" sz="2400" dirty="0">
                <a:ea typeface="Lato"/>
                <a:cs typeface="Lato"/>
              </a:rPr>
              <a:t>Partnering with Police and our Justice System to break the cycle of homelessness-jail-homelessness through supportive services and housing support. 25 people are in our deflection program.</a:t>
            </a:r>
          </a:p>
          <a:p>
            <a:pPr>
              <a:buFont typeface="Arial" panose="020B0604020202020204" pitchFamily="34" charset="0"/>
              <a:buChar char="•"/>
            </a:pPr>
            <a:r>
              <a:rPr lang="en-US" sz="2600" dirty="0">
                <a:ea typeface="Lato"/>
                <a:cs typeface="Lato"/>
              </a:rPr>
              <a:t>$102,000 City HOME ARP grant:</a:t>
            </a:r>
          </a:p>
          <a:p>
            <a:pPr lvl="1">
              <a:buFont typeface="Arial" panose="020B0604020202020204" pitchFamily="34" charset="0"/>
              <a:buChar char="•"/>
            </a:pPr>
            <a:r>
              <a:rPr lang="en-US" sz="2400" dirty="0">
                <a:ea typeface="Lato"/>
                <a:cs typeface="Lato"/>
              </a:rPr>
              <a:t>Funding a dedicated social worker to work with 10 of the highest need unsheltered population and launch County provided Community Support Services (CSP) programing—our highest level of support.</a:t>
            </a:r>
          </a:p>
          <a:p>
            <a:pPr>
              <a:buFont typeface="Arial" panose="020B0604020202020204" pitchFamily="34" charset="0"/>
              <a:buChar char="•"/>
            </a:pPr>
            <a:r>
              <a:rPr lang="en-US" sz="2600" dirty="0">
                <a:ea typeface="Lato"/>
                <a:cs typeface="Lato"/>
              </a:rPr>
              <a:t>RISE (Opioid settlement funding) Synergy</a:t>
            </a:r>
          </a:p>
          <a:p>
            <a:pPr lvl="1">
              <a:buFont typeface="Arial" panose="020B0604020202020204" pitchFamily="34" charset="0"/>
              <a:buChar char="•"/>
            </a:pPr>
            <a:r>
              <a:rPr lang="en-US" sz="2400" dirty="0">
                <a:ea typeface="Lato"/>
                <a:cs typeface="Lato"/>
              </a:rPr>
              <a:t>We’re coordinating jail reentry &amp; service support and housing support funds use with the RISE team.</a:t>
            </a:r>
          </a:p>
          <a:p>
            <a:pPr lvl="1">
              <a:buFont typeface="Arial" panose="020B0604020202020204" pitchFamily="34" charset="0"/>
              <a:buNone/>
            </a:pPr>
            <a:endParaRPr lang="en-US" sz="2600" dirty="0">
              <a:ea typeface="Lato"/>
              <a:cs typeface="Lato"/>
            </a:endParaRPr>
          </a:p>
          <a:p>
            <a:endParaRPr lang="en-US" dirty="0"/>
          </a:p>
          <a:p>
            <a:endParaRPr lang="en-US" dirty="0"/>
          </a:p>
        </p:txBody>
      </p:sp>
      <p:sp>
        <p:nvSpPr>
          <p:cNvPr id="4" name="Slide Number Placeholder 3"/>
          <p:cNvSpPr>
            <a:spLocks noGrp="1"/>
          </p:cNvSpPr>
          <p:nvPr>
            <p:ph type="sldNum" sz="quarter" idx="5"/>
          </p:nvPr>
        </p:nvSpPr>
        <p:spPr/>
        <p:txBody>
          <a:bodyPr/>
          <a:lstStyle/>
          <a:p>
            <a:fld id="{C5013023-5535-4BDC-B5A0-8F6ED75DC101}" type="slidenum">
              <a:rPr lang="en-US" smtClean="0"/>
              <a:t>14</a:t>
            </a:fld>
            <a:endParaRPr lang="en-US" dirty="0"/>
          </a:p>
        </p:txBody>
      </p:sp>
    </p:spTree>
    <p:extLst>
      <p:ext uri="{BB962C8B-B14F-4D97-AF65-F5344CB8AC3E}">
        <p14:creationId xmlns:p14="http://schemas.microsoft.com/office/powerpoint/2010/main" val="35042863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Jim</a:t>
            </a:r>
          </a:p>
        </p:txBody>
      </p:sp>
      <p:sp>
        <p:nvSpPr>
          <p:cNvPr id="4" name="Slide Number Placeholder 3"/>
          <p:cNvSpPr>
            <a:spLocks noGrp="1"/>
          </p:cNvSpPr>
          <p:nvPr>
            <p:ph type="sldNum" sz="quarter" idx="5"/>
          </p:nvPr>
        </p:nvSpPr>
        <p:spPr/>
        <p:txBody>
          <a:bodyPr/>
          <a:lstStyle/>
          <a:p>
            <a:fld id="{C5013023-5535-4BDC-B5A0-8F6ED75DC101}" type="slidenum">
              <a:rPr lang="en-US" smtClean="0"/>
              <a:t>15</a:t>
            </a:fld>
            <a:endParaRPr lang="en-US" dirty="0"/>
          </a:p>
        </p:txBody>
      </p:sp>
    </p:spTree>
    <p:extLst>
      <p:ext uri="{BB962C8B-B14F-4D97-AF65-F5344CB8AC3E}">
        <p14:creationId xmlns:p14="http://schemas.microsoft.com/office/powerpoint/2010/main" val="38686314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5BB37-7E69-FC8A-86DD-870E621775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6C2EC8-E123-EF2D-08D4-5CAE83796B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127EB8-238F-AF07-D289-C9DFA708520E}"/>
              </a:ext>
            </a:extLst>
          </p:cNvPr>
          <p:cNvSpPr>
            <a:spLocks noGrp="1"/>
          </p:cNvSpPr>
          <p:nvPr>
            <p:ph type="body" idx="1"/>
          </p:nvPr>
        </p:nvSpPr>
        <p:spPr/>
        <p:txBody>
          <a:bodyPr/>
          <a:lstStyle/>
          <a:p>
            <a:r>
              <a:rPr lang="en-US" b="1" dirty="0"/>
              <a:t>Brian</a:t>
            </a:r>
          </a:p>
          <a:p>
            <a:r>
              <a:rPr lang="en-US" b="1" dirty="0"/>
              <a:t>Collective: 17 total households. 16 of 17 renewed leases.</a:t>
            </a:r>
          </a:p>
        </p:txBody>
      </p:sp>
      <p:sp>
        <p:nvSpPr>
          <p:cNvPr id="4" name="Slide Number Placeholder 3">
            <a:extLst>
              <a:ext uri="{FF2B5EF4-FFF2-40B4-BE49-F238E27FC236}">
                <a16:creationId xmlns:a16="http://schemas.microsoft.com/office/drawing/2014/main" id="{723E04CB-00E6-4B51-A673-82E84D728D98}"/>
              </a:ext>
            </a:extLst>
          </p:cNvPr>
          <p:cNvSpPr>
            <a:spLocks noGrp="1"/>
          </p:cNvSpPr>
          <p:nvPr>
            <p:ph type="sldNum" sz="quarter" idx="5"/>
          </p:nvPr>
        </p:nvSpPr>
        <p:spPr/>
        <p:txBody>
          <a:bodyPr/>
          <a:lstStyle/>
          <a:p>
            <a:fld id="{C5013023-5535-4BDC-B5A0-8F6ED75DC101}" type="slidenum">
              <a:rPr lang="en-US" smtClean="0"/>
              <a:t>16</a:t>
            </a:fld>
            <a:endParaRPr lang="en-US" dirty="0"/>
          </a:p>
        </p:txBody>
      </p:sp>
    </p:spTree>
    <p:extLst>
      <p:ext uri="{BB962C8B-B14F-4D97-AF65-F5344CB8AC3E}">
        <p14:creationId xmlns:p14="http://schemas.microsoft.com/office/powerpoint/2010/main" val="11885175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B2B4F-31CF-F91B-D268-D50207B1C3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ABCB35-9205-3636-F716-A011361BE7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F3ABAE-A997-7668-1CC3-48B310C207A8}"/>
              </a:ext>
            </a:extLst>
          </p:cNvPr>
          <p:cNvSpPr>
            <a:spLocks noGrp="1"/>
          </p:cNvSpPr>
          <p:nvPr>
            <p:ph type="body" idx="1"/>
          </p:nvPr>
        </p:nvSpPr>
        <p:spPr/>
        <p:txBody>
          <a:bodyPr/>
          <a:lstStyle/>
          <a:p>
            <a:r>
              <a:rPr lang="en-US" b="1" dirty="0"/>
              <a:t>Brian</a:t>
            </a:r>
          </a:p>
        </p:txBody>
      </p:sp>
      <p:sp>
        <p:nvSpPr>
          <p:cNvPr id="4" name="Slide Number Placeholder 3">
            <a:extLst>
              <a:ext uri="{FF2B5EF4-FFF2-40B4-BE49-F238E27FC236}">
                <a16:creationId xmlns:a16="http://schemas.microsoft.com/office/drawing/2014/main" id="{C9DA4FF0-432B-8FA8-966C-5BF3D0C748FD}"/>
              </a:ext>
            </a:extLst>
          </p:cNvPr>
          <p:cNvSpPr>
            <a:spLocks noGrp="1"/>
          </p:cNvSpPr>
          <p:nvPr>
            <p:ph type="sldNum" sz="quarter" idx="5"/>
          </p:nvPr>
        </p:nvSpPr>
        <p:spPr/>
        <p:txBody>
          <a:bodyPr/>
          <a:lstStyle/>
          <a:p>
            <a:fld id="{C5013023-5535-4BDC-B5A0-8F6ED75DC101}" type="slidenum">
              <a:rPr lang="en-US" smtClean="0"/>
              <a:t>17</a:t>
            </a:fld>
            <a:endParaRPr lang="en-US" dirty="0"/>
          </a:p>
        </p:txBody>
      </p:sp>
    </p:spTree>
    <p:extLst>
      <p:ext uri="{BB962C8B-B14F-4D97-AF65-F5344CB8AC3E}">
        <p14:creationId xmlns:p14="http://schemas.microsoft.com/office/powerpoint/2010/main" val="3972082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255B9-0B5F-EB43-D89D-F267DF8BF5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07C7F8-776D-39FA-6C96-C939B0135C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14112C-04D4-DFD2-1BA4-9D8C45676B7F}"/>
              </a:ext>
            </a:extLst>
          </p:cNvPr>
          <p:cNvSpPr>
            <a:spLocks noGrp="1"/>
          </p:cNvSpPr>
          <p:nvPr>
            <p:ph type="body" idx="1"/>
          </p:nvPr>
        </p:nvSpPr>
        <p:spPr/>
        <p:txBody>
          <a:bodyPr/>
          <a:lstStyle/>
          <a:p>
            <a:r>
              <a:rPr lang="en-US" b="1" dirty="0"/>
              <a:t>Brian</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A new housing pathways for those who are unable to get private or public housing on their own due to prior evictions, spotty rental history, or low or variable income.</a:t>
            </a:r>
          </a:p>
          <a:p>
            <a:endParaRPr lang="en-US" b="1" dirty="0"/>
          </a:p>
        </p:txBody>
      </p:sp>
      <p:sp>
        <p:nvSpPr>
          <p:cNvPr id="4" name="Slide Number Placeholder 3">
            <a:extLst>
              <a:ext uri="{FF2B5EF4-FFF2-40B4-BE49-F238E27FC236}">
                <a16:creationId xmlns:a16="http://schemas.microsoft.com/office/drawing/2014/main" id="{081ACF8F-9CA6-7B63-FDAD-29E6A9EA1F3C}"/>
              </a:ext>
            </a:extLst>
          </p:cNvPr>
          <p:cNvSpPr>
            <a:spLocks noGrp="1"/>
          </p:cNvSpPr>
          <p:nvPr>
            <p:ph type="sldNum" sz="quarter" idx="5"/>
          </p:nvPr>
        </p:nvSpPr>
        <p:spPr/>
        <p:txBody>
          <a:bodyPr/>
          <a:lstStyle/>
          <a:p>
            <a:fld id="{C5013023-5535-4BDC-B5A0-8F6ED75DC101}" type="slidenum">
              <a:rPr lang="en-US" smtClean="0"/>
              <a:t>18</a:t>
            </a:fld>
            <a:endParaRPr lang="en-US" dirty="0"/>
          </a:p>
        </p:txBody>
      </p:sp>
    </p:spTree>
    <p:extLst>
      <p:ext uri="{BB962C8B-B14F-4D97-AF65-F5344CB8AC3E}">
        <p14:creationId xmlns:p14="http://schemas.microsoft.com/office/powerpoint/2010/main" val="23320682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5F208-3D72-B2E5-6223-A0DE5A7950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399D08-4565-A498-9C5E-C8090C49D6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37478C-23BF-8933-7F2D-EE1DEF5F3884}"/>
              </a:ext>
            </a:extLst>
          </p:cNvPr>
          <p:cNvSpPr>
            <a:spLocks noGrp="1"/>
          </p:cNvSpPr>
          <p:nvPr>
            <p:ph type="body" idx="1"/>
          </p:nvPr>
        </p:nvSpPr>
        <p:spPr/>
        <p:txBody>
          <a:bodyPr/>
          <a:lstStyle/>
          <a:p>
            <a:r>
              <a:rPr lang="en-US" dirty="0"/>
              <a:t>Brian</a:t>
            </a:r>
          </a:p>
        </p:txBody>
      </p:sp>
      <p:sp>
        <p:nvSpPr>
          <p:cNvPr id="4" name="Slide Number Placeholder 3">
            <a:extLst>
              <a:ext uri="{FF2B5EF4-FFF2-40B4-BE49-F238E27FC236}">
                <a16:creationId xmlns:a16="http://schemas.microsoft.com/office/drawing/2014/main" id="{950B0515-FA60-6702-9C2B-383EBD19C9FB}"/>
              </a:ext>
            </a:extLst>
          </p:cNvPr>
          <p:cNvSpPr>
            <a:spLocks noGrp="1"/>
          </p:cNvSpPr>
          <p:nvPr>
            <p:ph type="sldNum" sz="quarter" idx="5"/>
          </p:nvPr>
        </p:nvSpPr>
        <p:spPr/>
        <p:txBody>
          <a:bodyPr/>
          <a:lstStyle/>
          <a:p>
            <a:fld id="{3362657B-7593-4382-B169-958C43C44C74}" type="slidenum">
              <a:rPr lang="en-US" smtClean="0"/>
              <a:t>19</a:t>
            </a:fld>
            <a:endParaRPr lang="en-US"/>
          </a:p>
        </p:txBody>
      </p:sp>
    </p:spTree>
    <p:extLst>
      <p:ext uri="{BB962C8B-B14F-4D97-AF65-F5344CB8AC3E}">
        <p14:creationId xmlns:p14="http://schemas.microsoft.com/office/powerpoint/2010/main" val="22849031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2A18B-7231-194F-9619-E74E72894C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987C05-295F-CDAD-3976-6E4FB3E62C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59FEB0-9327-9365-5FBF-ED1AAB7ED0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83BD8D-58CB-C8B7-B4E7-7EB09D6C84C3}"/>
              </a:ext>
            </a:extLst>
          </p:cNvPr>
          <p:cNvSpPr>
            <a:spLocks noGrp="1"/>
          </p:cNvSpPr>
          <p:nvPr>
            <p:ph type="sldNum" sz="quarter" idx="5"/>
          </p:nvPr>
        </p:nvSpPr>
        <p:spPr/>
        <p:txBody>
          <a:bodyPr/>
          <a:lstStyle/>
          <a:p>
            <a:pPr defTabSz="465887">
              <a:defRPr/>
            </a:pPr>
            <a:fld id="{79E3085B-33D8-3A44-B793-CE8AE046EAC5}" type="slidenum">
              <a:rPr lang="en-US">
                <a:solidFill>
                  <a:prstClr val="black"/>
                </a:solidFill>
                <a:latin typeface="Calibri" panose="020F0502020204030204"/>
              </a:rPr>
              <a:pPr defTabSz="465887">
                <a:defRPr/>
              </a:pPr>
              <a:t>20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001856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5EA30-29BC-9CAD-E492-E18252EDAB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5960F5-1388-3E1A-C793-AE2C2F9E19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9EC6D9-ED4B-7797-2E97-8D339B00374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Jim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Our housing options don’t adequately match everyone’s needs.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E6240CE8-7A35-6D99-9223-100405D202DD}"/>
              </a:ext>
            </a:extLst>
          </p:cNvPr>
          <p:cNvSpPr>
            <a:spLocks noGrp="1"/>
          </p:cNvSpPr>
          <p:nvPr>
            <p:ph type="sldNum" sz="quarter" idx="5"/>
          </p:nvPr>
        </p:nvSpPr>
        <p:spPr/>
        <p:txBody>
          <a:bodyPr/>
          <a:lstStyle/>
          <a:p>
            <a:fld id="{C5013023-5535-4BDC-B5A0-8F6ED75DC101}" type="slidenum">
              <a:rPr lang="en-US" smtClean="0"/>
              <a:t>21</a:t>
            </a:fld>
            <a:endParaRPr lang="en-US" dirty="0"/>
          </a:p>
        </p:txBody>
      </p:sp>
    </p:spTree>
    <p:extLst>
      <p:ext uri="{BB962C8B-B14F-4D97-AF65-F5344CB8AC3E}">
        <p14:creationId xmlns:p14="http://schemas.microsoft.com/office/powerpoint/2010/main" val="20962957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76ACD-3457-70FA-89A3-8B8458D043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372809-C33D-5B29-194A-9314DE071A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AE6EFF-5B70-111D-F577-69A468B4B11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Jim</a:t>
            </a:r>
            <a:endParaRPr lang="en-US" dirty="0"/>
          </a:p>
        </p:txBody>
      </p:sp>
      <p:sp>
        <p:nvSpPr>
          <p:cNvPr id="4" name="Slide Number Placeholder 3">
            <a:extLst>
              <a:ext uri="{FF2B5EF4-FFF2-40B4-BE49-F238E27FC236}">
                <a16:creationId xmlns:a16="http://schemas.microsoft.com/office/drawing/2014/main" id="{BC57780D-A7DC-67CD-16A7-BB490EDEBC00}"/>
              </a:ext>
            </a:extLst>
          </p:cNvPr>
          <p:cNvSpPr>
            <a:spLocks noGrp="1"/>
          </p:cNvSpPr>
          <p:nvPr>
            <p:ph type="sldNum" sz="quarter" idx="5"/>
          </p:nvPr>
        </p:nvSpPr>
        <p:spPr/>
        <p:txBody>
          <a:bodyPr/>
          <a:lstStyle/>
          <a:p>
            <a:fld id="{C5013023-5535-4BDC-B5A0-8F6ED75DC101}" type="slidenum">
              <a:rPr lang="en-US" smtClean="0"/>
              <a:t>22</a:t>
            </a:fld>
            <a:endParaRPr lang="en-US" dirty="0"/>
          </a:p>
        </p:txBody>
      </p:sp>
    </p:spTree>
    <p:extLst>
      <p:ext uri="{BB962C8B-B14F-4D97-AF65-F5344CB8AC3E}">
        <p14:creationId xmlns:p14="http://schemas.microsoft.com/office/powerpoint/2010/main" val="22464621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A5168-8A5C-2596-AB4B-13EE9359E1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2AA1F3-24B9-1F1A-BDB8-3B14C02EA7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7143F0-4F68-54F7-FA48-9E6418623602}"/>
              </a:ext>
            </a:extLst>
          </p:cNvPr>
          <p:cNvSpPr>
            <a:spLocks noGrp="1"/>
          </p:cNvSpPr>
          <p:nvPr>
            <p:ph type="body" idx="1"/>
          </p:nvPr>
        </p:nvSpPr>
        <p:spPr/>
        <p:txBody>
          <a:bodyPr/>
          <a:lstStyle/>
          <a:p>
            <a:r>
              <a:rPr lang="en-US" b="1" dirty="0"/>
              <a:t>Brian</a:t>
            </a:r>
          </a:p>
        </p:txBody>
      </p:sp>
      <p:sp>
        <p:nvSpPr>
          <p:cNvPr id="4" name="Slide Number Placeholder 3">
            <a:extLst>
              <a:ext uri="{FF2B5EF4-FFF2-40B4-BE49-F238E27FC236}">
                <a16:creationId xmlns:a16="http://schemas.microsoft.com/office/drawing/2014/main" id="{DDD3E1FB-3A5E-CC0F-EB68-00D3F325EC56}"/>
              </a:ext>
            </a:extLst>
          </p:cNvPr>
          <p:cNvSpPr>
            <a:spLocks noGrp="1"/>
          </p:cNvSpPr>
          <p:nvPr>
            <p:ph type="sldNum" sz="quarter" idx="5"/>
          </p:nvPr>
        </p:nvSpPr>
        <p:spPr/>
        <p:txBody>
          <a:bodyPr/>
          <a:lstStyle/>
          <a:p>
            <a:pPr defTabSz="465887">
              <a:defRPr/>
            </a:pPr>
            <a:fld id="{79E3085B-33D8-3A44-B793-CE8AE046EAC5}" type="slidenum">
              <a:rPr lang="en-US">
                <a:solidFill>
                  <a:prstClr val="black"/>
                </a:solidFill>
                <a:latin typeface="Calibri" panose="020F0502020204030204"/>
              </a:rPr>
              <a:pPr defTabSz="465887">
                <a:defRPr/>
              </a:pPr>
              <a:t>23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0095311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Brian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Challenging population in the parks. Stuck with high needs folks.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Overall progress. Getting better at rehousing light and moderate needs folks.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Our community is reducing homelessness. Our greatest remaining challenge is reaching people with the longest histories of homelessness and the most intensive support needs. Sustaining our progress and addressing this gap will require different levels of </a:t>
            </a:r>
            <a:r>
              <a:rPr lang="en-US" b="1"/>
              <a:t>community investment.</a:t>
            </a:r>
            <a:endParaRPr lang="en-US" b="1" dirty="0"/>
          </a:p>
        </p:txBody>
      </p:sp>
      <p:sp>
        <p:nvSpPr>
          <p:cNvPr id="4" name="Slide Number Placeholder 3"/>
          <p:cNvSpPr>
            <a:spLocks noGrp="1"/>
          </p:cNvSpPr>
          <p:nvPr>
            <p:ph type="sldNum" sz="quarter" idx="5"/>
          </p:nvPr>
        </p:nvSpPr>
        <p:spPr/>
        <p:txBody>
          <a:bodyPr/>
          <a:lstStyle/>
          <a:p>
            <a:pPr defTabSz="474739">
              <a:defRPr/>
            </a:pPr>
            <a:fld id="{79E3085B-33D8-3A44-B793-CE8AE046EAC5}" type="slidenum">
              <a:rPr lang="en-US">
                <a:solidFill>
                  <a:prstClr val="black"/>
                </a:solidFill>
                <a:latin typeface="Calibri" panose="020F0502020204030204"/>
              </a:rPr>
              <a:pPr defTabSz="474739">
                <a:defRPr/>
              </a:pPr>
              <a:t>24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4149822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Brian</a:t>
            </a: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79E3085B-33D8-3A44-B793-CE8AE046EAC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02256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b="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6E82BCB6-DDC0-ED4E-90B1-2613E261FB0A}" type="datetimeFigureOut">
              <a:rPr lang="en-US" smtClean="0"/>
              <a:t>9/16/2026</a:t>
            </a:fld>
            <a:endParaRPr lang="en-US" dirty="0"/>
          </a:p>
        </p:txBody>
      </p:sp>
      <p:sp>
        <p:nvSpPr>
          <p:cNvPr id="5" name="Footer Placeholder 4"/>
          <p:cNvSpPr>
            <a:spLocks noGrp="1"/>
          </p:cNvSpPr>
          <p:nvPr>
            <p:ph type="ftr" sz="quarter" idx="11"/>
          </p:nvPr>
        </p:nvSpPr>
        <p:spPr/>
        <p:txBody>
          <a:bodyPr/>
          <a:lstStyle/>
          <a:p>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descr="La Crosse County Logo ">
            <a:extLst>
              <a:ext uri="{FF2B5EF4-FFF2-40B4-BE49-F238E27FC236}">
                <a16:creationId xmlns:a16="http://schemas.microsoft.com/office/drawing/2014/main" id="{B8D8176D-0825-4A2C-B2E5-2DFEF3687E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2761" y="5598620"/>
            <a:ext cx="988281" cy="429976"/>
          </a:xfrm>
          <a:prstGeom prst="rect">
            <a:avLst/>
          </a:prstGeom>
        </p:spPr>
      </p:pic>
    </p:spTree>
    <p:extLst>
      <p:ext uri="{BB962C8B-B14F-4D97-AF65-F5344CB8AC3E}">
        <p14:creationId xmlns:p14="http://schemas.microsoft.com/office/powerpoint/2010/main" val="1720898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82BCB6-DDC0-ED4E-90B1-2613E261FB0A}" type="datetimeFigureOut">
              <a:rPr lang="en-US" smtClean="0"/>
              <a:t>9/16/2026</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82292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E82BCB6-DDC0-ED4E-90B1-2613E261FB0A}" type="datetimeFigureOut">
              <a:rPr lang="en-US" smtClean="0"/>
              <a:t>9/16/2026</a:t>
            </a:fld>
            <a:endParaRPr lang="en-US" dirty="0"/>
          </a:p>
        </p:txBody>
      </p:sp>
      <p:sp>
        <p:nvSpPr>
          <p:cNvPr id="5" name="Footer Placeholder 4"/>
          <p:cNvSpPr>
            <a:spLocks noGrp="1"/>
          </p:cNvSpPr>
          <p:nvPr>
            <p:ph type="ftr" sz="quarter" idx="11"/>
          </p:nvPr>
        </p:nvSpPr>
        <p:spPr/>
        <p:txBody>
          <a:bodyPr/>
          <a:lstStyle/>
          <a:p>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descr="A picture containing application&#10;&#10;Description automatically generated">
            <a:extLst>
              <a:ext uri="{FF2B5EF4-FFF2-40B4-BE49-F238E27FC236}">
                <a16:creationId xmlns:a16="http://schemas.microsoft.com/office/drawing/2014/main" id="{29392264-AB42-4F9C-B4A1-1FC506F0D2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43403" y="5598899"/>
            <a:ext cx="987639" cy="429697"/>
          </a:xfrm>
          <a:prstGeom prst="rect">
            <a:avLst/>
          </a:prstGeom>
        </p:spPr>
      </p:pic>
    </p:spTree>
    <p:extLst>
      <p:ext uri="{BB962C8B-B14F-4D97-AF65-F5344CB8AC3E}">
        <p14:creationId xmlns:p14="http://schemas.microsoft.com/office/powerpoint/2010/main" val="38879329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E82BCB6-DDC0-ED4E-90B1-2613E261FB0A}" type="datetimeFigureOut">
              <a:rPr lang="en-US" smtClean="0"/>
              <a:t>9/16/2026</a:t>
            </a:fld>
            <a:endParaRPr lang="en-US" dirty="0"/>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423031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E82BCB6-DDC0-ED4E-90B1-2613E261FB0A}" type="datetimeFigureOut">
              <a:rPr lang="en-US" smtClean="0"/>
              <a:t>9/16/2026</a:t>
            </a:fld>
            <a:endParaRPr lang="en-US" dirty="0"/>
          </a:p>
        </p:txBody>
      </p:sp>
      <p:sp>
        <p:nvSpPr>
          <p:cNvPr id="8" name="Footer Placeholder 7"/>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386827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E82BCB6-DDC0-ED4E-90B1-2613E261FB0A}" type="datetimeFigureOut">
              <a:rPr lang="en-US" smtClean="0"/>
              <a:t>9/16/2026</a:t>
            </a:fld>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846384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6E82BCB6-DDC0-ED4E-90B1-2613E261FB0A}" type="datetimeFigureOut">
              <a:rPr lang="en-US" smtClean="0"/>
              <a:t>9/16/2026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Tree>
    <p:extLst>
      <p:ext uri="{BB962C8B-B14F-4D97-AF65-F5344CB8AC3E}">
        <p14:creationId xmlns:p14="http://schemas.microsoft.com/office/powerpoint/2010/main" val="1847920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E82BCB6-DDC0-ED4E-90B1-2613E261FB0A}" type="datetimeFigureOut">
              <a:rPr lang="en-US" smtClean="0"/>
              <a:t>9/16/2026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Tree>
    <p:extLst>
      <p:ext uri="{BB962C8B-B14F-4D97-AF65-F5344CB8AC3E}">
        <p14:creationId xmlns:p14="http://schemas.microsoft.com/office/powerpoint/2010/main" val="4288144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E82BCB6-DDC0-ED4E-90B1-2613E261FB0A}" type="datetimeFigureOut">
              <a:rPr lang="en-US" smtClean="0"/>
              <a:t>9/16/2026</a:t>
            </a:fld>
            <a:endParaRPr lang="en-US" dirty="0"/>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668179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097280" y="1845734"/>
            <a:ext cx="10058400" cy="402336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82BCB6-DDC0-ED4E-90B1-2613E261FB0A}" type="datetimeFigureOut">
              <a:rPr lang="en-US" smtClean="0"/>
              <a:t>9/16/2026</a:t>
            </a:fld>
            <a:endParaRPr lang="en-US" dirty="0"/>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321562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E82BCB6-DDC0-ED4E-90B1-2613E261FB0A}" type="datetimeFigureOut">
              <a:rPr lang="en-US" smtClean="0"/>
              <a:t>9/16/2026</a:t>
            </a:fld>
            <a:endParaRPr lang="en-US" dirty="0"/>
          </a:p>
        </p:txBody>
      </p:sp>
      <p:sp>
        <p:nvSpPr>
          <p:cNvPr id="5" name="Footer Placeholder 4"/>
          <p:cNvSpPr>
            <a:spLocks noGrp="1"/>
          </p:cNvSpPr>
          <p:nvPr>
            <p:ph type="ftr" sz="quarter" idx="11"/>
          </p:nvPr>
        </p:nvSpPr>
        <p:spPr/>
        <p:txBody>
          <a:bodyPr/>
          <a:lstStyle/>
          <a:p>
            <a:endParaRPr lang="en-US" dirty="0"/>
          </a:p>
        </p:txBody>
      </p:sp>
      <p:pic>
        <p:nvPicPr>
          <p:cNvPr id="9" name="Picture 8">
            <a:extLst>
              <a:ext uri="{FF2B5EF4-FFF2-40B4-BE49-F238E27FC236}">
                <a16:creationId xmlns:a16="http://schemas.microsoft.com/office/drawing/2014/main" id="{6745B812-A15D-4BF7-B402-AFBD2D471D9A}"/>
              </a:ext>
            </a:extLst>
          </p:cNvPr>
          <p:cNvPicPr>
            <a:picLocks noChangeAspect="1"/>
          </p:cNvPicPr>
          <p:nvPr/>
        </p:nvPicPr>
        <p:blipFill>
          <a:blip r:embed="rId2"/>
          <a:stretch>
            <a:fillRect/>
          </a:stretch>
        </p:blipFill>
        <p:spPr>
          <a:xfrm rot="5400000">
            <a:off x="204535" y="5446712"/>
            <a:ext cx="776813" cy="338611"/>
          </a:xfrm>
          <a:prstGeom prst="rect">
            <a:avLst/>
          </a:prstGeom>
        </p:spPr>
      </p:pic>
    </p:spTree>
    <p:extLst>
      <p:ext uri="{BB962C8B-B14F-4D97-AF65-F5344CB8AC3E}">
        <p14:creationId xmlns:p14="http://schemas.microsoft.com/office/powerpoint/2010/main" val="2795920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60697"/>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E82BCB6-DDC0-ED4E-90B1-2613E261FB0A}" type="datetimeFigureOut">
              <a:rPr lang="en-US" smtClean="0"/>
              <a:t>9/16/2026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picture containing application&#10;&#10;Description automatically generated">
            <a:extLst>
              <a:ext uri="{FF2B5EF4-FFF2-40B4-BE49-F238E27FC236}">
                <a16:creationId xmlns:a16="http://schemas.microsoft.com/office/drawing/2014/main" id="{72F7BDD9-6DC9-4D7D-A98C-2F2607108DE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843403" y="5598899"/>
            <a:ext cx="987639" cy="429697"/>
          </a:xfrm>
          <a:prstGeom prst="rect">
            <a:avLst/>
          </a:prstGeom>
        </p:spPr>
      </p:pic>
    </p:spTree>
    <p:extLst>
      <p:ext uri="{BB962C8B-B14F-4D97-AF65-F5344CB8AC3E}">
        <p14:creationId xmlns:p14="http://schemas.microsoft.com/office/powerpoint/2010/main" val="14378211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85000"/>
              <a:lumOff val="1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85000"/>
              <a:lumOff val="1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image" Target="../media/image5.png"/><Relationship Id="rId4" Type="http://schemas.openxmlformats.org/officeDocument/2006/relationships/chart" Target="../charts/chart3.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hyperlink" Target="https://lacrossecounty.org/pathwayshome"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156CFE9-AD1A-3FE1-6CB4-0752FF5A4730}"/>
              </a:ext>
            </a:extLst>
          </p:cNvPr>
          <p:cNvSpPr txBox="1">
            <a:spLocks/>
          </p:cNvSpPr>
          <p:nvPr/>
        </p:nvSpPr>
        <p:spPr>
          <a:xfrm>
            <a:off x="823809" y="2096916"/>
            <a:ext cx="7145410" cy="916050"/>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7200" b="0" i="1" u="none" strike="noStrike" kern="1200" cap="none" spc="-50" normalizeH="0" baseline="0" noProof="0" dirty="0">
                <a:ln>
                  <a:noFill/>
                </a:ln>
                <a:solidFill>
                  <a:srgbClr val="AEC8D5">
                    <a:lumMod val="50000"/>
                  </a:srgbClr>
                </a:solidFill>
                <a:effectLst/>
                <a:uLnTx/>
                <a:uFillTx/>
                <a:latin typeface="Lato SemiBold"/>
                <a:ea typeface="+mj-ea"/>
                <a:cs typeface="+mj-cs"/>
              </a:rPr>
              <a:t>Pathways Home</a:t>
            </a:r>
            <a:r>
              <a:rPr kumimoji="0" lang="en-US" sz="7200" b="0" i="0" u="none" strike="noStrike" kern="1200" cap="none" spc="-50" normalizeH="0" baseline="0" noProof="0" dirty="0">
                <a:ln>
                  <a:noFill/>
                </a:ln>
                <a:solidFill>
                  <a:srgbClr val="AEC8D5">
                    <a:lumMod val="50000"/>
                  </a:srgbClr>
                </a:solidFill>
                <a:effectLst/>
                <a:uLnTx/>
                <a:uFillTx/>
                <a:latin typeface="Lato SemiBold"/>
                <a:ea typeface="+mj-ea"/>
                <a:cs typeface="+mj-cs"/>
              </a:rPr>
              <a:t>:</a:t>
            </a:r>
          </a:p>
        </p:txBody>
      </p:sp>
      <p:sp>
        <p:nvSpPr>
          <p:cNvPr id="4" name="Title 1">
            <a:extLst>
              <a:ext uri="{FF2B5EF4-FFF2-40B4-BE49-F238E27FC236}">
                <a16:creationId xmlns:a16="http://schemas.microsoft.com/office/drawing/2014/main" id="{FE4959DD-F450-9091-5FD5-B15C4B061133}"/>
              </a:ext>
            </a:extLst>
          </p:cNvPr>
          <p:cNvSpPr txBox="1">
            <a:spLocks/>
          </p:cNvSpPr>
          <p:nvPr/>
        </p:nvSpPr>
        <p:spPr>
          <a:xfrm>
            <a:off x="823809" y="3012966"/>
            <a:ext cx="6543244" cy="1610001"/>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l" defTabSz="914400" rtl="0" eaLnBrk="1" fontAlgn="auto" latinLnBrk="0" hangingPunct="1">
              <a:lnSpc>
                <a:spcPts val="3820"/>
              </a:lnSpc>
              <a:spcBef>
                <a:spcPct val="0"/>
              </a:spcBef>
              <a:spcAft>
                <a:spcPts val="0"/>
              </a:spcAft>
              <a:buClrTx/>
              <a:buSzTx/>
              <a:buFontTx/>
              <a:buNone/>
              <a:tabLst/>
              <a:defRPr/>
            </a:pPr>
            <a:r>
              <a:rPr kumimoji="0" lang="en-US" sz="3600" b="0" i="1" u="none" strike="noStrike" kern="1200" cap="none" spc="-50" normalizeH="0" baseline="0" noProof="0" dirty="0">
                <a:ln>
                  <a:noFill/>
                </a:ln>
                <a:solidFill>
                  <a:srgbClr val="AEC8D5">
                    <a:lumMod val="75000"/>
                  </a:srgbClr>
                </a:solidFill>
                <a:effectLst/>
                <a:uLnTx/>
                <a:uFillTx/>
                <a:latin typeface="Lato SemiBold"/>
                <a:ea typeface="+mj-ea"/>
                <a:cs typeface="+mj-cs"/>
              </a:rPr>
              <a:t>Building a system to end the City of La Crosse’s homelessness crisis</a:t>
            </a:r>
          </a:p>
          <a:p>
            <a:pPr marL="0" marR="0" lvl="0" indent="0" algn="l" defTabSz="914400" rtl="0" eaLnBrk="1" fontAlgn="auto" latinLnBrk="0" hangingPunct="1">
              <a:lnSpc>
                <a:spcPct val="85000"/>
              </a:lnSpc>
              <a:spcBef>
                <a:spcPct val="0"/>
              </a:spcBef>
              <a:spcAft>
                <a:spcPts val="0"/>
              </a:spcAft>
              <a:buClrTx/>
              <a:buSzTx/>
              <a:buFontTx/>
              <a:buNone/>
              <a:tabLst/>
              <a:defRPr/>
            </a:pPr>
            <a:endParaRPr kumimoji="0" lang="en-US" sz="4000" b="0" i="0" u="none" strike="noStrike" kern="1200" cap="none" spc="-50" normalizeH="0" baseline="0" noProof="0" dirty="0">
              <a:ln>
                <a:noFill/>
              </a:ln>
              <a:solidFill>
                <a:prstClr val="black">
                  <a:lumMod val="85000"/>
                  <a:lumOff val="15000"/>
                </a:prstClr>
              </a:solidFill>
              <a:effectLst/>
              <a:uLnTx/>
              <a:uFillTx/>
              <a:latin typeface="Lato SemiBold"/>
              <a:ea typeface="+mj-ea"/>
              <a:cs typeface="+mj-cs"/>
            </a:endParaRPr>
          </a:p>
        </p:txBody>
      </p:sp>
      <p:sp>
        <p:nvSpPr>
          <p:cNvPr id="2" name="Title 1">
            <a:extLst>
              <a:ext uri="{FF2B5EF4-FFF2-40B4-BE49-F238E27FC236}">
                <a16:creationId xmlns:a16="http://schemas.microsoft.com/office/drawing/2014/main" id="{22B2BE4F-E761-C964-B6DC-FA82B4D65C62}"/>
              </a:ext>
            </a:extLst>
          </p:cNvPr>
          <p:cNvSpPr txBox="1">
            <a:spLocks/>
          </p:cNvSpPr>
          <p:nvPr/>
        </p:nvSpPr>
        <p:spPr>
          <a:xfrm>
            <a:off x="0" y="5305595"/>
            <a:ext cx="12191999" cy="916050"/>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lvl="0" algn="ctr">
              <a:lnSpc>
                <a:spcPts val="3000"/>
              </a:lnSpc>
              <a:defRPr/>
            </a:pPr>
            <a:r>
              <a:rPr lang="en-US" sz="2400" b="1" dirty="0">
                <a:solidFill>
                  <a:prstClr val="black"/>
                </a:solidFill>
              </a:rPr>
              <a:t>City of La Crosse Common Council &amp; La Crosse County Board</a:t>
            </a:r>
          </a:p>
          <a:p>
            <a:pPr lvl="0" algn="ctr">
              <a:lnSpc>
                <a:spcPts val="3000"/>
              </a:lnSpc>
              <a:defRPr/>
            </a:pPr>
            <a:r>
              <a:rPr lang="en-US" sz="2400" b="1" dirty="0">
                <a:solidFill>
                  <a:prstClr val="black"/>
                </a:solidFill>
              </a:rPr>
              <a:t>September 8</a:t>
            </a:r>
            <a:r>
              <a:rPr lang="en-US" sz="2400" b="1" baseline="30000" dirty="0">
                <a:solidFill>
                  <a:prstClr val="black"/>
                </a:solidFill>
              </a:rPr>
              <a:t>th</a:t>
            </a:r>
            <a:r>
              <a:rPr lang="en-US" sz="2400" b="1" dirty="0">
                <a:solidFill>
                  <a:prstClr val="black"/>
                </a:solidFill>
              </a:rPr>
              <a:t>, 2026</a:t>
            </a:r>
          </a:p>
        </p:txBody>
      </p:sp>
      <p:sp>
        <p:nvSpPr>
          <p:cNvPr id="9" name="Subtitle 2">
            <a:extLst>
              <a:ext uri="{FF2B5EF4-FFF2-40B4-BE49-F238E27FC236}">
                <a16:creationId xmlns:a16="http://schemas.microsoft.com/office/drawing/2014/main" id="{C17B7F5F-EEC2-3F3C-D30F-3A7768263DED}"/>
              </a:ext>
            </a:extLst>
          </p:cNvPr>
          <p:cNvSpPr txBox="1">
            <a:spLocks/>
          </p:cNvSpPr>
          <p:nvPr/>
        </p:nvSpPr>
        <p:spPr>
          <a:xfrm>
            <a:off x="0" y="325323"/>
            <a:ext cx="12192000" cy="104568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4000" b="1" i="0" u="none" strike="noStrike" kern="1200" cap="none" spc="0" normalizeH="0" noProof="0" dirty="0">
              <a:ln>
                <a:noFill/>
              </a:ln>
              <a:solidFill>
                <a:srgbClr val="C00000"/>
              </a:solidFill>
              <a:effectLst/>
              <a:uLnTx/>
              <a:uFillTx/>
              <a:latin typeface="Lato"/>
              <a:ea typeface="+mn-ea"/>
              <a:cs typeface="+mn-cs"/>
            </a:endParaRPr>
          </a:p>
        </p:txBody>
      </p:sp>
      <p:pic>
        <p:nvPicPr>
          <p:cNvPr id="7" name="Picture 6">
            <a:extLst>
              <a:ext uri="{FF2B5EF4-FFF2-40B4-BE49-F238E27FC236}">
                <a16:creationId xmlns:a16="http://schemas.microsoft.com/office/drawing/2014/main" id="{DF6CE742-BD7F-DF64-5464-5C641B954850}"/>
              </a:ext>
            </a:extLst>
          </p:cNvPr>
          <p:cNvPicPr>
            <a:picLocks noChangeAspect="1"/>
          </p:cNvPicPr>
          <p:nvPr/>
        </p:nvPicPr>
        <p:blipFill>
          <a:blip r:embed="rId3"/>
          <a:stretch>
            <a:fillRect/>
          </a:stretch>
        </p:blipFill>
        <p:spPr>
          <a:xfrm>
            <a:off x="10645739" y="5554039"/>
            <a:ext cx="1397072" cy="581465"/>
          </a:xfrm>
          <a:prstGeom prst="rect">
            <a:avLst/>
          </a:prstGeom>
        </p:spPr>
      </p:pic>
      <p:pic>
        <p:nvPicPr>
          <p:cNvPr id="8" name="Picture 7">
            <a:extLst>
              <a:ext uri="{FF2B5EF4-FFF2-40B4-BE49-F238E27FC236}">
                <a16:creationId xmlns:a16="http://schemas.microsoft.com/office/drawing/2014/main" id="{8597F05F-09F3-9DBE-286B-803915E9AD2C}"/>
              </a:ext>
            </a:extLst>
          </p:cNvPr>
          <p:cNvPicPr>
            <a:picLocks noChangeAspect="1"/>
          </p:cNvPicPr>
          <p:nvPr/>
        </p:nvPicPr>
        <p:blipFill>
          <a:blip r:embed="rId4">
            <a:extLst>
              <a:ext uri="{28A0092B-C50C-407E-A947-70E740481C1C}">
                <a14:useLocalDpi xmlns:a14="http://schemas.microsoft.com/office/drawing/2010/main" val="0"/>
              </a:ext>
            </a:extLst>
          </a:blip>
          <a:srcRect r="69154"/>
          <a:stretch>
            <a:fillRect/>
          </a:stretch>
        </p:blipFill>
        <p:spPr>
          <a:xfrm>
            <a:off x="7367053" y="1446361"/>
            <a:ext cx="3651093" cy="3133210"/>
          </a:xfrm>
          <a:prstGeom prst="rect">
            <a:avLst/>
          </a:prstGeom>
        </p:spPr>
      </p:pic>
    </p:spTree>
    <p:extLst>
      <p:ext uri="{BB962C8B-B14F-4D97-AF65-F5344CB8AC3E}">
        <p14:creationId xmlns:p14="http://schemas.microsoft.com/office/powerpoint/2010/main" val="2354494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95139-F859-7422-309D-DA7E0F76B4A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9C9DF13-9199-CBE3-8980-D281AA9F5EB4}"/>
              </a:ext>
            </a:extLst>
          </p:cNvPr>
          <p:cNvPicPr>
            <a:picLocks noChangeAspect="1"/>
          </p:cNvPicPr>
          <p:nvPr/>
        </p:nvPicPr>
        <p:blipFill>
          <a:blip r:embed="rId3"/>
          <a:stretch>
            <a:fillRect/>
          </a:stretch>
        </p:blipFill>
        <p:spPr>
          <a:xfrm>
            <a:off x="10782299" y="5490547"/>
            <a:ext cx="1260511" cy="644957"/>
          </a:xfrm>
          <a:prstGeom prst="rect">
            <a:avLst/>
          </a:prstGeom>
        </p:spPr>
      </p:pic>
      <p:pic>
        <p:nvPicPr>
          <p:cNvPr id="3" name="Picture 2">
            <a:extLst>
              <a:ext uri="{FF2B5EF4-FFF2-40B4-BE49-F238E27FC236}">
                <a16:creationId xmlns:a16="http://schemas.microsoft.com/office/drawing/2014/main" id="{DF2007C4-BFBA-0A58-BAA4-FE4C49C64C9C}"/>
              </a:ext>
            </a:extLst>
          </p:cNvPr>
          <p:cNvPicPr>
            <a:picLocks noChangeAspect="1"/>
          </p:cNvPicPr>
          <p:nvPr/>
        </p:nvPicPr>
        <p:blipFill>
          <a:blip r:embed="rId4"/>
          <a:stretch>
            <a:fillRect/>
          </a:stretch>
        </p:blipFill>
        <p:spPr>
          <a:xfrm>
            <a:off x="9477396" y="185928"/>
            <a:ext cx="2490978" cy="3243072"/>
          </a:xfrm>
          <a:prstGeom prst="rect">
            <a:avLst/>
          </a:prstGeom>
          <a:ln w="38100">
            <a:solidFill>
              <a:schemeClr val="tx1"/>
            </a:solidFill>
          </a:ln>
        </p:spPr>
      </p:pic>
      <p:sp>
        <p:nvSpPr>
          <p:cNvPr id="5" name="Title 1">
            <a:extLst>
              <a:ext uri="{FF2B5EF4-FFF2-40B4-BE49-F238E27FC236}">
                <a16:creationId xmlns:a16="http://schemas.microsoft.com/office/drawing/2014/main" id="{C9E3F10B-B783-4452-B269-732DDFE9A2A5}"/>
              </a:ext>
            </a:extLst>
          </p:cNvPr>
          <p:cNvSpPr txBox="1">
            <a:spLocks/>
          </p:cNvSpPr>
          <p:nvPr/>
        </p:nvSpPr>
        <p:spPr>
          <a:xfrm>
            <a:off x="5368375" y="4390482"/>
            <a:ext cx="5863011" cy="548455"/>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endParaRPr kumimoji="0" lang="en-US" sz="3600" b="1" i="1" u="none" strike="noStrike" kern="1200" cap="none" spc="-50" normalizeH="0" baseline="0" noProof="0" dirty="0">
              <a:ln>
                <a:noFill/>
              </a:ln>
              <a:solidFill>
                <a:srgbClr val="AEC8D5">
                  <a:lumMod val="75000"/>
                </a:srgbClr>
              </a:solidFill>
              <a:effectLst/>
              <a:uLnTx/>
              <a:uFillTx/>
              <a:latin typeface="Lato SemiBold"/>
              <a:ea typeface="+mj-ea"/>
              <a:cs typeface="+mj-cs"/>
            </a:endParaRPr>
          </a:p>
        </p:txBody>
      </p:sp>
      <p:sp>
        <p:nvSpPr>
          <p:cNvPr id="14" name="Title 1">
            <a:extLst>
              <a:ext uri="{FF2B5EF4-FFF2-40B4-BE49-F238E27FC236}">
                <a16:creationId xmlns:a16="http://schemas.microsoft.com/office/drawing/2014/main" id="{D8663661-64FC-22E3-4506-9E3B748D6A60}"/>
              </a:ext>
            </a:extLst>
          </p:cNvPr>
          <p:cNvSpPr txBox="1">
            <a:spLocks/>
          </p:cNvSpPr>
          <p:nvPr/>
        </p:nvSpPr>
        <p:spPr>
          <a:xfrm>
            <a:off x="223625" y="467082"/>
            <a:ext cx="6572171" cy="861059"/>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l" defTabSz="914400" rtl="0" eaLnBrk="1" fontAlgn="auto" latinLnBrk="0" hangingPunct="1">
              <a:lnSpc>
                <a:spcPts val="3000"/>
              </a:lnSpc>
              <a:spcBef>
                <a:spcPct val="0"/>
              </a:spcBef>
              <a:spcAft>
                <a:spcPts val="0"/>
              </a:spcAft>
              <a:buClrTx/>
              <a:buSzTx/>
              <a:buFontTx/>
              <a:buNone/>
              <a:tabLst/>
              <a:defRPr/>
            </a:pPr>
            <a:r>
              <a:rPr kumimoji="0" lang="en-US" sz="6000" b="0" i="0" u="none" strike="noStrike" kern="1200" cap="none" spc="-50" normalizeH="0" baseline="0" noProof="0" dirty="0">
                <a:ln>
                  <a:noFill/>
                </a:ln>
                <a:solidFill>
                  <a:prstClr val="black">
                    <a:lumMod val="85000"/>
                    <a:lumOff val="15000"/>
                  </a:prstClr>
                </a:solidFill>
                <a:effectLst/>
                <a:uLnTx/>
                <a:uFillTx/>
                <a:latin typeface="Lato SemiBold"/>
                <a:ea typeface="+mj-ea"/>
                <a:cs typeface="+mj-cs"/>
              </a:rPr>
              <a:t>Pathways Home</a:t>
            </a:r>
          </a:p>
          <a:p>
            <a:pPr marL="0" marR="0" lvl="0" indent="0" algn="l" defTabSz="914400" rtl="0" eaLnBrk="1" fontAlgn="auto" latinLnBrk="0" hangingPunct="1">
              <a:lnSpc>
                <a:spcPts val="3000"/>
              </a:lnSpc>
              <a:spcBef>
                <a:spcPct val="0"/>
              </a:spcBef>
              <a:spcAft>
                <a:spcPts val="0"/>
              </a:spcAft>
              <a:buClrTx/>
              <a:buSzTx/>
              <a:buFontTx/>
              <a:buNone/>
              <a:tabLst/>
              <a:defRPr/>
            </a:pPr>
            <a:endParaRPr kumimoji="0" lang="en-US" sz="6000" b="0" i="0" u="none" strike="noStrike" kern="1200" cap="none" spc="-50" normalizeH="0" baseline="0" noProof="0" dirty="0">
              <a:ln>
                <a:noFill/>
              </a:ln>
              <a:solidFill>
                <a:prstClr val="black">
                  <a:lumMod val="85000"/>
                  <a:lumOff val="15000"/>
                </a:prstClr>
              </a:solidFill>
              <a:effectLst/>
              <a:uLnTx/>
              <a:uFillTx/>
              <a:latin typeface="Lato SemiBold"/>
              <a:ea typeface="+mj-ea"/>
              <a:cs typeface="+mj-cs"/>
            </a:endParaRPr>
          </a:p>
          <a:p>
            <a:pPr marL="0" marR="0" lvl="0" indent="0" algn="l" defTabSz="914400" rtl="0" eaLnBrk="1" fontAlgn="auto" latinLnBrk="0" hangingPunct="1">
              <a:lnSpc>
                <a:spcPts val="3000"/>
              </a:lnSpc>
              <a:spcBef>
                <a:spcPct val="0"/>
              </a:spcBef>
              <a:spcAft>
                <a:spcPts val="0"/>
              </a:spcAft>
              <a:buClrTx/>
              <a:buSzTx/>
              <a:buFontTx/>
              <a:buNone/>
              <a:tabLst/>
              <a:defRPr/>
            </a:pPr>
            <a:r>
              <a:rPr kumimoji="0" lang="en-US" sz="6000" b="0" i="0" u="none" strike="noStrike" kern="1200" cap="none" spc="-50" normalizeH="0" baseline="0" noProof="0" dirty="0">
                <a:ln>
                  <a:noFill/>
                </a:ln>
                <a:solidFill>
                  <a:prstClr val="black">
                    <a:lumMod val="85000"/>
                    <a:lumOff val="15000"/>
                  </a:prstClr>
                </a:solidFill>
                <a:effectLst/>
                <a:uLnTx/>
                <a:uFillTx/>
                <a:latin typeface="Lato SemiBold"/>
                <a:ea typeface="+mj-ea"/>
                <a:cs typeface="+mj-cs"/>
              </a:rPr>
              <a:t>Summary </a:t>
            </a:r>
          </a:p>
        </p:txBody>
      </p:sp>
      <p:sp>
        <p:nvSpPr>
          <p:cNvPr id="15" name="TextBox 14">
            <a:extLst>
              <a:ext uri="{FF2B5EF4-FFF2-40B4-BE49-F238E27FC236}">
                <a16:creationId xmlns:a16="http://schemas.microsoft.com/office/drawing/2014/main" id="{7158420F-1819-D7B5-D4FA-B0329842B308}"/>
              </a:ext>
            </a:extLst>
          </p:cNvPr>
          <p:cNvSpPr txBox="1"/>
          <p:nvPr/>
        </p:nvSpPr>
        <p:spPr>
          <a:xfrm>
            <a:off x="223625" y="1959144"/>
            <a:ext cx="9134688" cy="1666018"/>
          </a:xfrm>
          <a:prstGeom prst="rect">
            <a:avLst/>
          </a:prstGeom>
          <a:noFill/>
        </p:spPr>
        <p:txBody>
          <a:bodyPr wrap="square">
            <a:no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Lato"/>
                <a:ea typeface="+mn-ea"/>
                <a:cs typeface="+mn-cs"/>
              </a:rPr>
              <a:t>●	</a:t>
            </a:r>
            <a:r>
              <a:rPr kumimoji="0" lang="en-US" sz="3200" b="1" i="1" u="none" strike="noStrike" kern="1200" cap="none" spc="0" normalizeH="0" baseline="0" noProof="0" dirty="0">
                <a:ln>
                  <a:noFill/>
                </a:ln>
                <a:solidFill>
                  <a:srgbClr val="C00000"/>
                </a:solidFill>
                <a:effectLst/>
                <a:uLnTx/>
                <a:uFillTx/>
                <a:latin typeface="Lato"/>
                <a:ea typeface="+mn-ea"/>
                <a:cs typeface="+mn-cs"/>
              </a:rPr>
              <a:t>Five-year plan </a:t>
            </a:r>
            <a:r>
              <a:rPr kumimoji="0" lang="en-US" sz="3200" b="0" i="0" u="none" strike="noStrike" kern="1200" cap="none" spc="0" normalizeH="0" baseline="0" noProof="0" dirty="0">
                <a:ln>
                  <a:noFill/>
                </a:ln>
                <a:solidFill>
                  <a:prstClr val="black"/>
                </a:solidFill>
                <a:effectLst/>
                <a:uLnTx/>
                <a:uFillTx/>
                <a:latin typeface="Lato"/>
                <a:ea typeface="+mn-ea"/>
                <a:cs typeface="+mn-cs"/>
              </a:rPr>
              <a:t>to end homelessness as we 							know it in the 	City of La Crosse that launched 			in </a:t>
            </a:r>
            <a:r>
              <a:rPr kumimoji="0" lang="en-US" sz="3200" b="0" i="0" u="sng" strike="noStrike" kern="1200" cap="none" spc="0" normalizeH="0" baseline="0" noProof="0" dirty="0">
                <a:ln>
                  <a:noFill/>
                </a:ln>
                <a:solidFill>
                  <a:prstClr val="black"/>
                </a:solidFill>
                <a:effectLst/>
                <a:uLnTx/>
                <a:uFillTx/>
                <a:latin typeface="Lato"/>
                <a:ea typeface="+mn-ea"/>
                <a:cs typeface="+mn-cs"/>
              </a:rPr>
              <a:t>January of 2024</a:t>
            </a:r>
          </a:p>
        </p:txBody>
      </p:sp>
      <p:cxnSp>
        <p:nvCxnSpPr>
          <p:cNvPr id="16" name="Straight Connector 15">
            <a:extLst>
              <a:ext uri="{FF2B5EF4-FFF2-40B4-BE49-F238E27FC236}">
                <a16:creationId xmlns:a16="http://schemas.microsoft.com/office/drawing/2014/main" id="{C9B70575-25CB-AD99-3CFA-8BD904A9831F}"/>
              </a:ext>
            </a:extLst>
          </p:cNvPr>
          <p:cNvCxnSpPr>
            <a:cxnSpLocks/>
          </p:cNvCxnSpPr>
          <p:nvPr/>
        </p:nvCxnSpPr>
        <p:spPr>
          <a:xfrm flipH="1">
            <a:off x="421259" y="1807464"/>
            <a:ext cx="8739419"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5315C12C-238A-04D5-5239-4B73683BFC31}"/>
              </a:ext>
            </a:extLst>
          </p:cNvPr>
          <p:cNvSpPr txBox="1"/>
          <p:nvPr/>
        </p:nvSpPr>
        <p:spPr>
          <a:xfrm>
            <a:off x="223625" y="3611208"/>
            <a:ext cx="11549274" cy="644957"/>
          </a:xfrm>
          <a:prstGeom prst="rect">
            <a:avLst/>
          </a:prstGeom>
          <a:noFill/>
        </p:spPr>
        <p:txBody>
          <a:bodyPr wrap="square">
            <a:no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Lato"/>
                <a:ea typeface="+mn-ea"/>
                <a:cs typeface="+mn-cs"/>
              </a:rPr>
              <a:t>●	The initiative is </a:t>
            </a:r>
            <a:r>
              <a:rPr kumimoji="0" lang="en-US" sz="3200" b="1" i="1" u="none" strike="noStrike" kern="1200" cap="none" spc="0" normalizeH="0" baseline="0" noProof="0" dirty="0">
                <a:ln>
                  <a:noFill/>
                </a:ln>
                <a:solidFill>
                  <a:srgbClr val="C00000"/>
                </a:solidFill>
                <a:effectLst/>
                <a:uLnTx/>
                <a:uFillTx/>
                <a:latin typeface="Lato"/>
                <a:ea typeface="+mn-ea"/>
                <a:cs typeface="+mn-cs"/>
              </a:rPr>
              <a:t>led by the City of La Crosse and La Crosse 						County </a:t>
            </a:r>
            <a:r>
              <a:rPr kumimoji="0" lang="en-US" sz="3200" b="0" i="0" u="none" strike="noStrike" kern="1200" cap="none" spc="0" normalizeH="0" baseline="0" noProof="0" dirty="0">
                <a:ln>
                  <a:noFill/>
                </a:ln>
                <a:solidFill>
                  <a:prstClr val="black"/>
                </a:solidFill>
                <a:effectLst/>
                <a:uLnTx/>
                <a:uFillTx/>
                <a:latin typeface="Lato"/>
                <a:ea typeface="+mn-ea"/>
                <a:cs typeface="+mn-cs"/>
              </a:rPr>
              <a:t>and includes a comprehensive and collaborative 						effort involving </a:t>
            </a:r>
            <a:r>
              <a:rPr kumimoji="0" lang="en-US" sz="3200" b="0" i="0" u="sng" strike="noStrike" kern="1200" cap="none" spc="0" normalizeH="0" baseline="0" noProof="0" dirty="0">
                <a:ln>
                  <a:noFill/>
                </a:ln>
                <a:solidFill>
                  <a:prstClr val="black"/>
                </a:solidFill>
                <a:effectLst/>
                <a:uLnTx/>
                <a:uFillTx/>
                <a:latin typeface="Lato"/>
                <a:ea typeface="+mn-ea"/>
                <a:cs typeface="+mn-cs"/>
              </a:rPr>
              <a:t>many community stakeholders</a:t>
            </a:r>
          </a:p>
        </p:txBody>
      </p:sp>
      <p:sp>
        <p:nvSpPr>
          <p:cNvPr id="24" name="TextBox 23">
            <a:extLst>
              <a:ext uri="{FF2B5EF4-FFF2-40B4-BE49-F238E27FC236}">
                <a16:creationId xmlns:a16="http://schemas.microsoft.com/office/drawing/2014/main" id="{771DF88F-28B0-E71E-5C48-7376180F48F6}"/>
              </a:ext>
            </a:extLst>
          </p:cNvPr>
          <p:cNvSpPr txBox="1"/>
          <p:nvPr/>
        </p:nvSpPr>
        <p:spPr>
          <a:xfrm>
            <a:off x="223625" y="5219561"/>
            <a:ext cx="11549274" cy="644957"/>
          </a:xfrm>
          <a:prstGeom prst="rect">
            <a:avLst/>
          </a:prstGeom>
          <a:noFill/>
        </p:spPr>
        <p:txBody>
          <a:bodyPr wrap="square">
            <a:no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Lato"/>
                <a:ea typeface="+mn-ea"/>
                <a:cs typeface="+mn-cs"/>
              </a:rPr>
              <a:t>●	The partnership between the City and County is </a:t>
            </a:r>
            <a:r>
              <a:rPr kumimoji="0" lang="en-US" sz="3200" b="1" i="1" u="none" strike="noStrike" kern="1200" cap="none" spc="0" normalizeH="0" baseline="0" noProof="0" dirty="0">
                <a:ln>
                  <a:noFill/>
                </a:ln>
                <a:solidFill>
                  <a:srgbClr val="C00000"/>
                </a:solidFill>
                <a:effectLst/>
                <a:uLnTx/>
                <a:uFillTx/>
                <a:latin typeface="Lato"/>
                <a:ea typeface="+mn-ea"/>
                <a:cs typeface="+mn-cs"/>
              </a:rPr>
              <a:t>co-equal</a:t>
            </a:r>
            <a:r>
              <a:rPr kumimoji="0" lang="en-US" sz="3200" b="0" i="0" u="none" strike="noStrike" kern="1200" cap="none" spc="0" normalizeH="0" baseline="0" noProof="0" dirty="0">
                <a:ln>
                  <a:noFill/>
                </a:ln>
                <a:solidFill>
                  <a:prstClr val="black"/>
                </a:solidFill>
                <a:effectLst/>
                <a:uLnTx/>
                <a:uFillTx/>
                <a:latin typeface="Lato"/>
                <a:ea typeface="+mn-ea"/>
                <a:cs typeface="+mn-cs"/>
              </a:rPr>
              <a:t> 					with a focus on </a:t>
            </a:r>
            <a:r>
              <a:rPr kumimoji="0" lang="en-US" sz="3200" b="1" i="1" u="none" strike="noStrike" kern="1200" cap="none" spc="0" normalizeH="0" baseline="0" noProof="0" dirty="0">
                <a:ln>
                  <a:noFill/>
                </a:ln>
                <a:solidFill>
                  <a:srgbClr val="C00000"/>
                </a:solidFill>
                <a:effectLst/>
                <a:uLnTx/>
                <a:uFillTx/>
                <a:latin typeface="Lato"/>
                <a:ea typeface="+mn-ea"/>
                <a:cs typeface="+mn-cs"/>
              </a:rPr>
              <a:t>sustainability</a:t>
            </a:r>
            <a:endParaRPr kumimoji="0" lang="en-US" sz="3200" b="1" i="1" u="sng" strike="noStrike" kern="1200" cap="none" spc="0" normalizeH="0" baseline="0" noProof="0" dirty="0">
              <a:ln>
                <a:noFill/>
              </a:ln>
              <a:solidFill>
                <a:srgbClr val="C00000"/>
              </a:solidFill>
              <a:effectLst/>
              <a:uLnTx/>
              <a:uFillTx/>
              <a:latin typeface="Lato"/>
              <a:ea typeface="+mn-ea"/>
              <a:cs typeface="+mn-cs"/>
            </a:endParaRPr>
          </a:p>
        </p:txBody>
      </p:sp>
    </p:spTree>
    <p:extLst>
      <p:ext uri="{BB962C8B-B14F-4D97-AF65-F5344CB8AC3E}">
        <p14:creationId xmlns:p14="http://schemas.microsoft.com/office/powerpoint/2010/main" val="994944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650A577A-EED8-65F9-343E-B92217EE363A}"/>
              </a:ext>
            </a:extLst>
          </p:cNvPr>
          <p:cNvSpPr/>
          <p:nvPr/>
        </p:nvSpPr>
        <p:spPr>
          <a:xfrm>
            <a:off x="10237307" y="5544715"/>
            <a:ext cx="1787236" cy="668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B4999EC4-41DD-CB53-CFF5-8B5AC7995204}"/>
              </a:ext>
            </a:extLst>
          </p:cNvPr>
          <p:cNvPicPr>
            <a:picLocks noChangeAspect="1"/>
          </p:cNvPicPr>
          <p:nvPr/>
        </p:nvPicPr>
        <p:blipFill>
          <a:blip r:embed="rId3"/>
          <a:stretch>
            <a:fillRect/>
          </a:stretch>
        </p:blipFill>
        <p:spPr>
          <a:xfrm>
            <a:off x="190516" y="545923"/>
            <a:ext cx="4314730" cy="5617464"/>
          </a:xfrm>
          <a:prstGeom prst="rect">
            <a:avLst/>
          </a:prstGeom>
          <a:ln w="38100">
            <a:solidFill>
              <a:schemeClr val="tx1"/>
            </a:solidFill>
          </a:ln>
        </p:spPr>
      </p:pic>
      <p:sp>
        <p:nvSpPr>
          <p:cNvPr id="5" name="Title 1">
            <a:extLst>
              <a:ext uri="{FF2B5EF4-FFF2-40B4-BE49-F238E27FC236}">
                <a16:creationId xmlns:a16="http://schemas.microsoft.com/office/drawing/2014/main" id="{D276DBA0-2DE3-45C5-3302-7E87C387539D}"/>
              </a:ext>
            </a:extLst>
          </p:cNvPr>
          <p:cNvSpPr txBox="1">
            <a:spLocks/>
          </p:cNvSpPr>
          <p:nvPr/>
        </p:nvSpPr>
        <p:spPr>
          <a:xfrm>
            <a:off x="5368375" y="4390482"/>
            <a:ext cx="5863011" cy="548455"/>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endParaRPr lang="en-US" sz="3600" b="1" i="1" dirty="0">
              <a:solidFill>
                <a:schemeClr val="accent1">
                  <a:lumMod val="75000"/>
                </a:schemeClr>
              </a:solidFill>
            </a:endParaRPr>
          </a:p>
        </p:txBody>
      </p:sp>
      <p:sp>
        <p:nvSpPr>
          <p:cNvPr id="2" name="Title 1">
            <a:extLst>
              <a:ext uri="{FF2B5EF4-FFF2-40B4-BE49-F238E27FC236}">
                <a16:creationId xmlns:a16="http://schemas.microsoft.com/office/drawing/2014/main" id="{3BEE29AD-919F-DFB3-C523-BAEC90237145}"/>
              </a:ext>
            </a:extLst>
          </p:cNvPr>
          <p:cNvSpPr txBox="1">
            <a:spLocks/>
          </p:cNvSpPr>
          <p:nvPr/>
        </p:nvSpPr>
        <p:spPr>
          <a:xfrm>
            <a:off x="4720223" y="2383531"/>
            <a:ext cx="4010912" cy="584775"/>
          </a:xfrm>
          <a:prstGeom prst="rect">
            <a:avLst/>
          </a:prstGeom>
        </p:spPr>
        <p:txBody>
          <a:bodyPr lIns="91440" tIns="45720" rIns="91440" bIns="45720" anchor="t"/>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l" defTabSz="914400" rtl="0" eaLnBrk="1" fontAlgn="auto" latinLnBrk="0" hangingPunct="1">
              <a:lnSpc>
                <a:spcPts val="4000"/>
              </a:lnSpc>
              <a:spcBef>
                <a:spcPct val="0"/>
              </a:spcBef>
              <a:spcAft>
                <a:spcPts val="0"/>
              </a:spcAft>
              <a:buClrTx/>
              <a:buSzTx/>
              <a:buFontTx/>
              <a:buNone/>
              <a:tabLst/>
              <a:defRPr/>
            </a:pPr>
            <a:r>
              <a:rPr lang="en-US" b="1" u="sng" dirty="0">
                <a:solidFill>
                  <a:srgbClr val="002060"/>
                </a:solidFill>
                <a:latin typeface="+mn-lt"/>
                <a:ea typeface="+mn-ea"/>
                <a:cs typeface="+mn-cs"/>
              </a:rPr>
              <a:t>Key Elements</a:t>
            </a:r>
            <a:r>
              <a:rPr lang="en-US" b="1" dirty="0">
                <a:solidFill>
                  <a:srgbClr val="002060"/>
                </a:solidFill>
                <a:latin typeface="+mn-lt"/>
                <a:ea typeface="+mn-ea"/>
                <a:cs typeface="+mn-cs"/>
              </a:rPr>
              <a:t>:</a:t>
            </a:r>
            <a:endParaRPr lang="en-US" dirty="0">
              <a:solidFill>
                <a:srgbClr val="002060"/>
              </a:solidFill>
              <a:latin typeface="+mn-lt"/>
              <a:ea typeface="+mn-ea"/>
              <a:cs typeface="+mn-cs"/>
            </a:endParaRPr>
          </a:p>
          <a:p>
            <a:pPr marL="0" marR="0" lvl="0" indent="0" algn="l" defTabSz="914400" rtl="0" eaLnBrk="1" fontAlgn="auto" latinLnBrk="0" hangingPunct="1">
              <a:lnSpc>
                <a:spcPct val="85000"/>
              </a:lnSpc>
              <a:spcBef>
                <a:spcPct val="0"/>
              </a:spcBef>
              <a:spcAft>
                <a:spcPts val="0"/>
              </a:spcAft>
              <a:buClrTx/>
              <a:buSzTx/>
              <a:buFontTx/>
              <a:buNone/>
              <a:tabLst/>
              <a:defRPr/>
            </a:pPr>
            <a:endParaRPr kumimoji="0" lang="en-US" sz="4000" b="0" i="0" u="none" strike="noStrike" kern="1200" cap="none" spc="-50" normalizeH="0" baseline="0" noProof="0" dirty="0">
              <a:ln>
                <a:noFill/>
              </a:ln>
              <a:solidFill>
                <a:prstClr val="black">
                  <a:lumMod val="85000"/>
                  <a:lumOff val="15000"/>
                </a:prstClr>
              </a:solidFill>
              <a:effectLst/>
              <a:uLnTx/>
              <a:uFillTx/>
              <a:latin typeface="Lato SemiBold"/>
              <a:ea typeface="+mj-ea"/>
              <a:cs typeface="+mj-cs"/>
            </a:endParaRPr>
          </a:p>
        </p:txBody>
      </p:sp>
      <p:sp>
        <p:nvSpPr>
          <p:cNvPr id="4" name="Title 1">
            <a:extLst>
              <a:ext uri="{FF2B5EF4-FFF2-40B4-BE49-F238E27FC236}">
                <a16:creationId xmlns:a16="http://schemas.microsoft.com/office/drawing/2014/main" id="{73EED7FF-A5CC-EDC3-A9A8-3864765B412A}"/>
              </a:ext>
            </a:extLst>
          </p:cNvPr>
          <p:cNvSpPr txBox="1">
            <a:spLocks/>
          </p:cNvSpPr>
          <p:nvPr/>
        </p:nvSpPr>
        <p:spPr>
          <a:xfrm>
            <a:off x="4756080" y="2946704"/>
            <a:ext cx="6928449" cy="548455"/>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defTabSz="228600">
              <a:lnSpc>
                <a:spcPts val="5500"/>
              </a:lnSpc>
            </a:pPr>
            <a:r>
              <a:rPr lang="en-US" sz="3600" b="1" dirty="0">
                <a:solidFill>
                  <a:schemeClr val="accent6">
                    <a:lumMod val="50000"/>
                  </a:schemeClr>
                </a:solidFill>
              </a:rPr>
              <a:t>●	Local government coordination</a:t>
            </a:r>
          </a:p>
        </p:txBody>
      </p:sp>
      <p:sp>
        <p:nvSpPr>
          <p:cNvPr id="6" name="Title 1">
            <a:extLst>
              <a:ext uri="{FF2B5EF4-FFF2-40B4-BE49-F238E27FC236}">
                <a16:creationId xmlns:a16="http://schemas.microsoft.com/office/drawing/2014/main" id="{9AFF33A7-AB94-62CB-43DF-7D1D5E5B9016}"/>
              </a:ext>
            </a:extLst>
          </p:cNvPr>
          <p:cNvSpPr txBox="1">
            <a:spLocks/>
          </p:cNvSpPr>
          <p:nvPr/>
        </p:nvSpPr>
        <p:spPr>
          <a:xfrm>
            <a:off x="4756079" y="3545704"/>
            <a:ext cx="6928449" cy="548455"/>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defTabSz="228600">
              <a:lnSpc>
                <a:spcPts val="5500"/>
              </a:lnSpc>
            </a:pPr>
            <a:r>
              <a:rPr lang="en-US" sz="3600" b="1" dirty="0">
                <a:solidFill>
                  <a:schemeClr val="accent6">
                    <a:lumMod val="50000"/>
                  </a:schemeClr>
                </a:solidFill>
              </a:rPr>
              <a:t>●	Resource &amp; policy alignment</a:t>
            </a:r>
          </a:p>
        </p:txBody>
      </p:sp>
      <p:sp>
        <p:nvSpPr>
          <p:cNvPr id="8" name="Title 1">
            <a:extLst>
              <a:ext uri="{FF2B5EF4-FFF2-40B4-BE49-F238E27FC236}">
                <a16:creationId xmlns:a16="http://schemas.microsoft.com/office/drawing/2014/main" id="{C52ED822-AD67-A5CE-F0E3-F0D917DAC313}"/>
              </a:ext>
            </a:extLst>
          </p:cNvPr>
          <p:cNvSpPr txBox="1">
            <a:spLocks/>
          </p:cNvSpPr>
          <p:nvPr/>
        </p:nvSpPr>
        <p:spPr>
          <a:xfrm>
            <a:off x="4756080" y="4165075"/>
            <a:ext cx="7245404" cy="584486"/>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defTabSz="228600">
              <a:lnSpc>
                <a:spcPts val="5500"/>
              </a:lnSpc>
            </a:pPr>
            <a:r>
              <a:rPr lang="en-US" sz="3600" b="1" dirty="0">
                <a:solidFill>
                  <a:schemeClr val="accent6">
                    <a:lumMod val="50000"/>
                  </a:schemeClr>
                </a:solidFill>
              </a:rPr>
              <a:t>●	Shift to indoor service orientation</a:t>
            </a:r>
          </a:p>
        </p:txBody>
      </p:sp>
      <p:sp>
        <p:nvSpPr>
          <p:cNvPr id="9" name="Title 1">
            <a:extLst>
              <a:ext uri="{FF2B5EF4-FFF2-40B4-BE49-F238E27FC236}">
                <a16:creationId xmlns:a16="http://schemas.microsoft.com/office/drawing/2014/main" id="{1254181A-93A0-977D-DC16-C4749BBEB385}"/>
              </a:ext>
            </a:extLst>
          </p:cNvPr>
          <p:cNvSpPr txBox="1">
            <a:spLocks/>
          </p:cNvSpPr>
          <p:nvPr/>
        </p:nvSpPr>
        <p:spPr>
          <a:xfrm>
            <a:off x="5260191" y="4571697"/>
            <a:ext cx="6928449" cy="548455"/>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defTabSz="228600">
              <a:lnSpc>
                <a:spcPts val="5500"/>
              </a:lnSpc>
            </a:pPr>
            <a:r>
              <a:rPr lang="en-US" sz="2400" b="1" dirty="0">
                <a:solidFill>
                  <a:schemeClr val="accent6">
                    <a:lumMod val="50000"/>
                  </a:schemeClr>
                </a:solidFill>
              </a:rPr>
              <a:t>-	Outdoor living is not an option</a:t>
            </a:r>
          </a:p>
        </p:txBody>
      </p:sp>
      <p:sp>
        <p:nvSpPr>
          <p:cNvPr id="10" name="Title 1">
            <a:extLst>
              <a:ext uri="{FF2B5EF4-FFF2-40B4-BE49-F238E27FC236}">
                <a16:creationId xmlns:a16="http://schemas.microsoft.com/office/drawing/2014/main" id="{121128C3-A4EF-1638-B0C0-E41B46F78161}"/>
              </a:ext>
            </a:extLst>
          </p:cNvPr>
          <p:cNvSpPr txBox="1">
            <a:spLocks/>
          </p:cNvSpPr>
          <p:nvPr/>
        </p:nvSpPr>
        <p:spPr>
          <a:xfrm>
            <a:off x="5263551" y="4958597"/>
            <a:ext cx="6928449" cy="548455"/>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defTabSz="228600">
              <a:lnSpc>
                <a:spcPts val="5500"/>
              </a:lnSpc>
            </a:pPr>
            <a:r>
              <a:rPr lang="en-US" sz="2400" b="1" dirty="0">
                <a:solidFill>
                  <a:schemeClr val="accent6">
                    <a:lumMod val="50000"/>
                  </a:schemeClr>
                </a:solidFill>
              </a:rPr>
              <a:t>-	Laws on the books are enforced</a:t>
            </a:r>
          </a:p>
        </p:txBody>
      </p:sp>
      <p:sp>
        <p:nvSpPr>
          <p:cNvPr id="11" name="Title 1">
            <a:extLst>
              <a:ext uri="{FF2B5EF4-FFF2-40B4-BE49-F238E27FC236}">
                <a16:creationId xmlns:a16="http://schemas.microsoft.com/office/drawing/2014/main" id="{193634B3-1B33-EC4B-48E6-39D9D5B6CF96}"/>
              </a:ext>
            </a:extLst>
          </p:cNvPr>
          <p:cNvSpPr txBox="1">
            <a:spLocks/>
          </p:cNvSpPr>
          <p:nvPr/>
        </p:nvSpPr>
        <p:spPr>
          <a:xfrm>
            <a:off x="4653277" y="358090"/>
            <a:ext cx="4738649" cy="584775"/>
          </a:xfrm>
          <a:prstGeom prst="rect">
            <a:avLst/>
          </a:prstGeom>
        </p:spPr>
        <p:txBody>
          <a:bodyPr lIns="91440" tIns="45720" rIns="91440" bIns="45720" anchor="t"/>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l" defTabSz="914400" rtl="0" eaLnBrk="1" fontAlgn="auto" latinLnBrk="0" hangingPunct="1">
              <a:lnSpc>
                <a:spcPts val="4000"/>
              </a:lnSpc>
              <a:spcBef>
                <a:spcPct val="0"/>
              </a:spcBef>
              <a:spcAft>
                <a:spcPts val="0"/>
              </a:spcAft>
              <a:buClrTx/>
              <a:buSzTx/>
              <a:buFontTx/>
              <a:buNone/>
              <a:tabLst/>
              <a:defRPr/>
            </a:pPr>
            <a:r>
              <a:rPr lang="en-US" b="1" u="sng" dirty="0">
                <a:solidFill>
                  <a:srgbClr val="002060"/>
                </a:solidFill>
                <a:latin typeface="+mn-lt"/>
                <a:ea typeface="+mn-ea"/>
                <a:cs typeface="+mn-cs"/>
              </a:rPr>
              <a:t>Concrete Goals</a:t>
            </a:r>
            <a:r>
              <a:rPr lang="en-US" b="1" dirty="0">
                <a:solidFill>
                  <a:srgbClr val="002060"/>
                </a:solidFill>
                <a:latin typeface="+mn-lt"/>
                <a:ea typeface="+mn-ea"/>
                <a:cs typeface="+mn-cs"/>
              </a:rPr>
              <a:t>:</a:t>
            </a:r>
            <a:endParaRPr lang="en-US" dirty="0">
              <a:solidFill>
                <a:srgbClr val="002060"/>
              </a:solidFill>
              <a:latin typeface="+mn-lt"/>
              <a:ea typeface="+mn-ea"/>
              <a:cs typeface="+mn-cs"/>
            </a:endParaRPr>
          </a:p>
          <a:p>
            <a:pPr marL="0" marR="0" lvl="0" indent="0" algn="l" defTabSz="914400" rtl="0" eaLnBrk="1" fontAlgn="auto" latinLnBrk="0" hangingPunct="1">
              <a:lnSpc>
                <a:spcPct val="85000"/>
              </a:lnSpc>
              <a:spcBef>
                <a:spcPct val="0"/>
              </a:spcBef>
              <a:spcAft>
                <a:spcPts val="0"/>
              </a:spcAft>
              <a:buClrTx/>
              <a:buSzTx/>
              <a:buFontTx/>
              <a:buNone/>
              <a:tabLst/>
              <a:defRPr/>
            </a:pPr>
            <a:endParaRPr kumimoji="0" lang="en-US" sz="4000" b="0" i="0" u="none" strike="noStrike" kern="1200" cap="none" spc="-50" normalizeH="0" baseline="0" noProof="0" dirty="0">
              <a:ln>
                <a:noFill/>
              </a:ln>
              <a:solidFill>
                <a:prstClr val="black">
                  <a:lumMod val="85000"/>
                  <a:lumOff val="15000"/>
                </a:prstClr>
              </a:solidFill>
              <a:effectLst/>
              <a:uLnTx/>
              <a:uFillTx/>
              <a:latin typeface="Lato SemiBold"/>
              <a:ea typeface="+mj-ea"/>
              <a:cs typeface="+mj-cs"/>
            </a:endParaRPr>
          </a:p>
        </p:txBody>
      </p:sp>
      <p:sp>
        <p:nvSpPr>
          <p:cNvPr id="12" name="Title 1">
            <a:extLst>
              <a:ext uri="{FF2B5EF4-FFF2-40B4-BE49-F238E27FC236}">
                <a16:creationId xmlns:a16="http://schemas.microsoft.com/office/drawing/2014/main" id="{132B9B72-2E96-9EEC-ED8E-8B3377EAD738}"/>
              </a:ext>
            </a:extLst>
          </p:cNvPr>
          <p:cNvSpPr txBox="1">
            <a:spLocks/>
          </p:cNvSpPr>
          <p:nvPr/>
        </p:nvSpPr>
        <p:spPr>
          <a:xfrm>
            <a:off x="4689135" y="979185"/>
            <a:ext cx="7571498" cy="548455"/>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defTabSz="228600">
              <a:lnSpc>
                <a:spcPts val="5500"/>
              </a:lnSpc>
            </a:pPr>
            <a:r>
              <a:rPr lang="en-US" sz="3600" b="1" dirty="0">
                <a:solidFill>
                  <a:schemeClr val="accent6">
                    <a:lumMod val="50000"/>
                  </a:schemeClr>
                </a:solidFill>
              </a:rPr>
              <a:t>●	Zero individuals living on the street</a:t>
            </a:r>
          </a:p>
        </p:txBody>
      </p:sp>
      <p:sp>
        <p:nvSpPr>
          <p:cNvPr id="13" name="Title 1">
            <a:extLst>
              <a:ext uri="{FF2B5EF4-FFF2-40B4-BE49-F238E27FC236}">
                <a16:creationId xmlns:a16="http://schemas.microsoft.com/office/drawing/2014/main" id="{45738B62-4E90-2960-0E10-09CBD267C1FC}"/>
              </a:ext>
            </a:extLst>
          </p:cNvPr>
          <p:cNvSpPr txBox="1">
            <a:spLocks/>
          </p:cNvSpPr>
          <p:nvPr/>
        </p:nvSpPr>
        <p:spPr>
          <a:xfrm>
            <a:off x="4689135" y="1491936"/>
            <a:ext cx="7571498" cy="548455"/>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defTabSz="228600">
              <a:lnSpc>
                <a:spcPts val="5500"/>
              </a:lnSpc>
            </a:pPr>
            <a:r>
              <a:rPr lang="en-US" sz="3600" b="1" dirty="0">
                <a:solidFill>
                  <a:schemeClr val="accent6">
                    <a:lumMod val="50000"/>
                  </a:schemeClr>
                </a:solidFill>
              </a:rPr>
              <a:t>●	Homelessness functional zero</a:t>
            </a:r>
          </a:p>
        </p:txBody>
      </p:sp>
      <p:sp>
        <p:nvSpPr>
          <p:cNvPr id="7" name="Title 1">
            <a:extLst>
              <a:ext uri="{FF2B5EF4-FFF2-40B4-BE49-F238E27FC236}">
                <a16:creationId xmlns:a16="http://schemas.microsoft.com/office/drawing/2014/main" id="{C3C0FC16-A4E2-77AD-B9B0-1A43EAC2FE44}"/>
              </a:ext>
            </a:extLst>
          </p:cNvPr>
          <p:cNvSpPr txBox="1">
            <a:spLocks/>
          </p:cNvSpPr>
          <p:nvPr/>
        </p:nvSpPr>
        <p:spPr>
          <a:xfrm>
            <a:off x="5260191" y="5317716"/>
            <a:ext cx="6928449" cy="584487"/>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defTabSz="228600">
              <a:lnSpc>
                <a:spcPts val="5500"/>
              </a:lnSpc>
            </a:pPr>
            <a:r>
              <a:rPr lang="en-US" sz="2400" b="1" dirty="0">
                <a:solidFill>
                  <a:schemeClr val="accent6">
                    <a:lumMod val="50000"/>
                  </a:schemeClr>
                </a:solidFill>
              </a:rPr>
              <a:t>-	Local resources preserved for local residents</a:t>
            </a:r>
          </a:p>
        </p:txBody>
      </p:sp>
    </p:spTree>
    <p:extLst>
      <p:ext uri="{BB962C8B-B14F-4D97-AF65-F5344CB8AC3E}">
        <p14:creationId xmlns:p14="http://schemas.microsoft.com/office/powerpoint/2010/main" val="2780167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5" grpId="0"/>
      <p:bldP spid="2" grpId="0"/>
      <p:bldP spid="4" grpId="0"/>
      <p:bldP spid="6" grpId="0"/>
      <p:bldP spid="8" grpId="0"/>
      <p:bldP spid="9" grpId="0"/>
      <p:bldP spid="10"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18FAC4A3-638C-B4A4-21BE-81BF727D7D02}"/>
              </a:ext>
            </a:extLst>
          </p:cNvPr>
          <p:cNvSpPr txBox="1">
            <a:spLocks/>
          </p:cNvSpPr>
          <p:nvPr/>
        </p:nvSpPr>
        <p:spPr>
          <a:xfrm>
            <a:off x="1096261" y="345680"/>
            <a:ext cx="9999478" cy="58515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4000" b="1" dirty="0">
                <a:solidFill>
                  <a:srgbClr val="002060"/>
                </a:solidFill>
              </a:rPr>
              <a:t>We are not in this work alone!!!</a:t>
            </a:r>
          </a:p>
        </p:txBody>
      </p:sp>
      <p:sp>
        <p:nvSpPr>
          <p:cNvPr id="4" name="Subtitle 2">
            <a:extLst>
              <a:ext uri="{FF2B5EF4-FFF2-40B4-BE49-F238E27FC236}">
                <a16:creationId xmlns:a16="http://schemas.microsoft.com/office/drawing/2014/main" id="{DBDF44EC-2C59-BBD6-DEFA-A094FABA8445}"/>
              </a:ext>
            </a:extLst>
          </p:cNvPr>
          <p:cNvSpPr txBox="1">
            <a:spLocks/>
          </p:cNvSpPr>
          <p:nvPr/>
        </p:nvSpPr>
        <p:spPr>
          <a:xfrm>
            <a:off x="721345" y="1306273"/>
            <a:ext cx="3625573" cy="4213377"/>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2000" dirty="0">
                <a:solidFill>
                  <a:schemeClr val="tx1"/>
                </a:solidFill>
              </a:rPr>
              <a:t>Catholic Charities</a:t>
            </a:r>
          </a:p>
          <a:p>
            <a:pPr algn="l"/>
            <a:r>
              <a:rPr lang="en-US" sz="2000" dirty="0">
                <a:solidFill>
                  <a:schemeClr val="tx1"/>
                </a:solidFill>
              </a:rPr>
              <a:t>City of La Crosse Fire Dept</a:t>
            </a:r>
          </a:p>
          <a:p>
            <a:pPr algn="l"/>
            <a:r>
              <a:rPr lang="en-US" sz="2000" dirty="0">
                <a:solidFill>
                  <a:schemeClr val="tx1"/>
                </a:solidFill>
              </a:rPr>
              <a:t>City of La Crosse Police Dept</a:t>
            </a:r>
          </a:p>
          <a:p>
            <a:pPr algn="l"/>
            <a:r>
              <a:rPr lang="en-US" sz="2000" dirty="0">
                <a:solidFill>
                  <a:schemeClr val="tx1"/>
                </a:solidFill>
              </a:rPr>
              <a:t>Couleecap</a:t>
            </a:r>
          </a:p>
          <a:p>
            <a:pPr algn="l"/>
            <a:r>
              <a:rPr lang="en-US" sz="2000" dirty="0">
                <a:solidFill>
                  <a:schemeClr val="tx1"/>
                </a:solidFill>
              </a:rPr>
              <a:t>Coulee Tenants United</a:t>
            </a:r>
          </a:p>
          <a:p>
            <a:pPr algn="l"/>
            <a:r>
              <a:rPr lang="en-US" sz="2000" dirty="0">
                <a:solidFill>
                  <a:schemeClr val="tx1"/>
                </a:solidFill>
              </a:rPr>
              <a:t>emplify HEALTH</a:t>
            </a:r>
          </a:p>
          <a:p>
            <a:pPr algn="l"/>
            <a:r>
              <a:rPr lang="en-US" sz="2000" dirty="0">
                <a:solidFill>
                  <a:schemeClr val="tx1"/>
                </a:solidFill>
              </a:rPr>
              <a:t>Family &amp; Children’s Center</a:t>
            </a:r>
          </a:p>
          <a:p>
            <a:pPr algn="l"/>
            <a:r>
              <a:rPr lang="en-US" sz="2000" dirty="0">
                <a:solidFill>
                  <a:schemeClr val="tx1"/>
                </a:solidFill>
              </a:rPr>
              <a:t>First Free Church</a:t>
            </a:r>
          </a:p>
          <a:p>
            <a:pPr algn="l"/>
            <a:r>
              <a:rPr lang="en-US" sz="2000" dirty="0">
                <a:solidFill>
                  <a:schemeClr val="tx1"/>
                </a:solidFill>
              </a:rPr>
              <a:t>Great Rivers 211</a:t>
            </a:r>
          </a:p>
          <a:p>
            <a:pPr algn="l"/>
            <a:r>
              <a:rPr lang="en-US" sz="2000" dirty="0">
                <a:solidFill>
                  <a:schemeClr val="tx1"/>
                </a:solidFill>
              </a:rPr>
              <a:t>Independent Living Resources</a:t>
            </a:r>
          </a:p>
          <a:p>
            <a:pPr algn="l"/>
            <a:r>
              <a:rPr lang="en-US" sz="2000" dirty="0">
                <a:solidFill>
                  <a:schemeClr val="tx1"/>
                </a:solidFill>
              </a:rPr>
              <a:t>Karuna</a:t>
            </a:r>
          </a:p>
          <a:p>
            <a:pPr algn="l"/>
            <a:r>
              <a:rPr lang="en-US" sz="2000" dirty="0">
                <a:solidFill>
                  <a:schemeClr val="tx1"/>
                </a:solidFill>
              </a:rPr>
              <a:t>La Crosse County Health Dept</a:t>
            </a:r>
          </a:p>
        </p:txBody>
      </p:sp>
      <p:sp>
        <p:nvSpPr>
          <p:cNvPr id="5" name="Subtitle 2">
            <a:extLst>
              <a:ext uri="{FF2B5EF4-FFF2-40B4-BE49-F238E27FC236}">
                <a16:creationId xmlns:a16="http://schemas.microsoft.com/office/drawing/2014/main" id="{3A2CC834-58CD-6859-F931-A2BEE36A852D}"/>
              </a:ext>
            </a:extLst>
          </p:cNvPr>
          <p:cNvSpPr txBox="1">
            <a:spLocks/>
          </p:cNvSpPr>
          <p:nvPr/>
        </p:nvSpPr>
        <p:spPr>
          <a:xfrm>
            <a:off x="4545412" y="1301907"/>
            <a:ext cx="3625573" cy="4511063"/>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2000" dirty="0">
                <a:solidFill>
                  <a:schemeClr val="tx1"/>
                </a:solidFill>
              </a:rPr>
              <a:t>La Crosse County Veterans Services</a:t>
            </a:r>
          </a:p>
          <a:p>
            <a:pPr algn="l"/>
            <a:r>
              <a:rPr lang="en-US" sz="2000" dirty="0">
                <a:solidFill>
                  <a:schemeClr val="tx1"/>
                </a:solidFill>
              </a:rPr>
              <a:t>La Crosse County Zoning,</a:t>
            </a:r>
          </a:p>
          <a:p>
            <a:pPr algn="l"/>
            <a:r>
              <a:rPr lang="en-US" sz="2000" dirty="0">
                <a:solidFill>
                  <a:schemeClr val="tx1"/>
                </a:solidFill>
              </a:rPr>
              <a:t>  Planning &amp; Information</a:t>
            </a:r>
          </a:p>
          <a:p>
            <a:pPr algn="l"/>
            <a:r>
              <a:rPr lang="en-US" sz="2000" dirty="0">
                <a:solidFill>
                  <a:schemeClr val="tx1"/>
                </a:solidFill>
              </a:rPr>
              <a:t>Landlord</a:t>
            </a:r>
          </a:p>
          <a:p>
            <a:pPr algn="l"/>
            <a:r>
              <a:rPr lang="en-US" sz="2000" dirty="0">
                <a:solidFill>
                  <a:schemeClr val="tx1"/>
                </a:solidFill>
              </a:rPr>
              <a:t>Legal Action</a:t>
            </a:r>
          </a:p>
          <a:p>
            <a:pPr algn="l"/>
            <a:r>
              <a:rPr lang="en-US" sz="2000" dirty="0">
                <a:solidFill>
                  <a:schemeClr val="tx1"/>
                </a:solidFill>
              </a:rPr>
              <a:t>Lived Experience Individuals</a:t>
            </a:r>
          </a:p>
          <a:p>
            <a:pPr algn="l"/>
            <a:r>
              <a:rPr lang="en-US" sz="2000" dirty="0">
                <a:solidFill>
                  <a:schemeClr val="tx1"/>
                </a:solidFill>
              </a:rPr>
              <a:t>Lutheran Social Services</a:t>
            </a:r>
          </a:p>
          <a:p>
            <a:pPr algn="l"/>
            <a:r>
              <a:rPr lang="en-US" sz="2000" dirty="0">
                <a:solidFill>
                  <a:schemeClr val="tx1"/>
                </a:solidFill>
              </a:rPr>
              <a:t>Mayo Clinic Health System </a:t>
            </a:r>
          </a:p>
          <a:p>
            <a:pPr algn="l"/>
            <a:r>
              <a:rPr lang="en-US" sz="2000" dirty="0">
                <a:solidFill>
                  <a:schemeClr val="tx1"/>
                </a:solidFill>
              </a:rPr>
              <a:t>Next Chapter</a:t>
            </a:r>
          </a:p>
          <a:p>
            <a:pPr algn="l"/>
            <a:r>
              <a:rPr lang="en-US" sz="2000" dirty="0">
                <a:solidFill>
                  <a:schemeClr val="tx1"/>
                </a:solidFill>
              </a:rPr>
              <a:t>New Horizons</a:t>
            </a:r>
          </a:p>
        </p:txBody>
      </p:sp>
      <p:sp>
        <p:nvSpPr>
          <p:cNvPr id="6" name="Subtitle 2">
            <a:extLst>
              <a:ext uri="{FF2B5EF4-FFF2-40B4-BE49-F238E27FC236}">
                <a16:creationId xmlns:a16="http://schemas.microsoft.com/office/drawing/2014/main" id="{DF23F273-E489-2F04-B0F6-E374D289BD65}"/>
              </a:ext>
            </a:extLst>
          </p:cNvPr>
          <p:cNvSpPr txBox="1">
            <a:spLocks/>
          </p:cNvSpPr>
          <p:nvPr/>
        </p:nvSpPr>
        <p:spPr>
          <a:xfrm>
            <a:off x="8170985" y="1301907"/>
            <a:ext cx="3625573" cy="4254185"/>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2000" dirty="0">
                <a:solidFill>
                  <a:schemeClr val="tx1"/>
                </a:solidFill>
              </a:rPr>
              <a:t>New Beginnings Christian</a:t>
            </a:r>
          </a:p>
          <a:p>
            <a:pPr algn="l"/>
            <a:r>
              <a:rPr lang="en-US" sz="2000" dirty="0">
                <a:solidFill>
                  <a:schemeClr val="tx1"/>
                </a:solidFill>
              </a:rPr>
              <a:t> Fellowship</a:t>
            </a:r>
          </a:p>
          <a:p>
            <a:pPr algn="l"/>
            <a:r>
              <a:rPr lang="en-US" sz="2000" dirty="0">
                <a:solidFill>
                  <a:schemeClr val="tx1"/>
                </a:solidFill>
              </a:rPr>
              <a:t>RHYMES</a:t>
            </a:r>
          </a:p>
          <a:p>
            <a:pPr algn="l"/>
            <a:r>
              <a:rPr lang="en-US" sz="2000" dirty="0">
                <a:solidFill>
                  <a:schemeClr val="tx1"/>
                </a:solidFill>
              </a:rPr>
              <a:t>Salvation Army</a:t>
            </a:r>
          </a:p>
          <a:p>
            <a:pPr algn="l"/>
            <a:r>
              <a:rPr lang="en-US" sz="2000" dirty="0">
                <a:solidFill>
                  <a:schemeClr val="tx1"/>
                </a:solidFill>
              </a:rPr>
              <a:t>School District of La Crosse</a:t>
            </a:r>
          </a:p>
          <a:p>
            <a:pPr algn="l"/>
            <a:r>
              <a:rPr lang="en-US" sz="2000" dirty="0">
                <a:solidFill>
                  <a:schemeClr val="tx1"/>
                </a:solidFill>
              </a:rPr>
              <a:t>State of Wisconsin Balance of</a:t>
            </a:r>
          </a:p>
          <a:p>
            <a:pPr algn="l"/>
            <a:r>
              <a:rPr lang="en-US" sz="2000" dirty="0">
                <a:solidFill>
                  <a:schemeClr val="tx1"/>
                </a:solidFill>
              </a:rPr>
              <a:t>  State Continuum of Care</a:t>
            </a:r>
          </a:p>
          <a:p>
            <a:pPr algn="l"/>
            <a:r>
              <a:rPr lang="en-US" sz="2000" dirty="0">
                <a:solidFill>
                  <a:schemeClr val="tx1"/>
                </a:solidFill>
              </a:rPr>
              <a:t>Viterbo University</a:t>
            </a:r>
          </a:p>
          <a:p>
            <a:pPr algn="l"/>
            <a:r>
              <a:rPr lang="en-US" sz="2000" dirty="0" err="1">
                <a:solidFill>
                  <a:schemeClr val="tx1"/>
                </a:solidFill>
              </a:rPr>
              <a:t>Vivent</a:t>
            </a:r>
            <a:r>
              <a:rPr lang="en-US" sz="2000" dirty="0">
                <a:solidFill>
                  <a:schemeClr val="tx1"/>
                </a:solidFill>
              </a:rPr>
              <a:t> Health</a:t>
            </a:r>
          </a:p>
          <a:p>
            <a:pPr algn="l"/>
            <a:r>
              <a:rPr lang="en-US" sz="2000" dirty="0">
                <a:solidFill>
                  <a:schemeClr val="tx1"/>
                </a:solidFill>
              </a:rPr>
              <a:t>WINN</a:t>
            </a:r>
          </a:p>
          <a:p>
            <a:pPr algn="l"/>
            <a:r>
              <a:rPr lang="en-US" sz="2000" dirty="0">
                <a:solidFill>
                  <a:schemeClr val="tx1"/>
                </a:solidFill>
              </a:rPr>
              <a:t>YMCA</a:t>
            </a:r>
          </a:p>
          <a:p>
            <a:pPr algn="l"/>
            <a:r>
              <a:rPr lang="en-US" sz="2000" dirty="0">
                <a:solidFill>
                  <a:schemeClr val="tx1"/>
                </a:solidFill>
              </a:rPr>
              <a:t>YWCA</a:t>
            </a:r>
          </a:p>
        </p:txBody>
      </p:sp>
      <p:pic>
        <p:nvPicPr>
          <p:cNvPr id="3" name="Picture 2">
            <a:extLst>
              <a:ext uri="{FF2B5EF4-FFF2-40B4-BE49-F238E27FC236}">
                <a16:creationId xmlns:a16="http://schemas.microsoft.com/office/drawing/2014/main" id="{DF45B243-CE23-2949-6901-BF36159E7EE0}"/>
              </a:ext>
            </a:extLst>
          </p:cNvPr>
          <p:cNvPicPr>
            <a:picLocks noChangeAspect="1"/>
          </p:cNvPicPr>
          <p:nvPr/>
        </p:nvPicPr>
        <p:blipFill>
          <a:blip r:embed="rId3"/>
          <a:stretch>
            <a:fillRect/>
          </a:stretch>
        </p:blipFill>
        <p:spPr>
          <a:xfrm>
            <a:off x="10782299" y="5490547"/>
            <a:ext cx="1260511" cy="644957"/>
          </a:xfrm>
          <a:prstGeom prst="rect">
            <a:avLst/>
          </a:prstGeom>
        </p:spPr>
      </p:pic>
    </p:spTree>
    <p:extLst>
      <p:ext uri="{BB962C8B-B14F-4D97-AF65-F5344CB8AC3E}">
        <p14:creationId xmlns:p14="http://schemas.microsoft.com/office/powerpoint/2010/main" val="1138993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1387F7F4-0292-D84A-1006-5B27AD1898D9}"/>
              </a:ext>
            </a:extLst>
          </p:cNvPr>
          <p:cNvPicPr>
            <a:picLocks noChangeAspect="1"/>
          </p:cNvPicPr>
          <p:nvPr/>
        </p:nvPicPr>
        <p:blipFill>
          <a:blip r:embed="rId3"/>
          <a:stretch>
            <a:fillRect/>
          </a:stretch>
        </p:blipFill>
        <p:spPr>
          <a:xfrm>
            <a:off x="10645739" y="5554039"/>
            <a:ext cx="1397072" cy="581465"/>
          </a:xfrm>
          <a:prstGeom prst="rect">
            <a:avLst/>
          </a:prstGeom>
        </p:spPr>
      </p:pic>
      <p:sp>
        <p:nvSpPr>
          <p:cNvPr id="2" name="TextBox 1">
            <a:extLst>
              <a:ext uri="{FF2B5EF4-FFF2-40B4-BE49-F238E27FC236}">
                <a16:creationId xmlns:a16="http://schemas.microsoft.com/office/drawing/2014/main" id="{2D604456-FDB9-FFC3-7565-133CB2DE7FE2}"/>
              </a:ext>
            </a:extLst>
          </p:cNvPr>
          <p:cNvSpPr txBox="1"/>
          <p:nvPr/>
        </p:nvSpPr>
        <p:spPr>
          <a:xfrm>
            <a:off x="31800" y="3626"/>
            <a:ext cx="12177010" cy="24622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Lato"/>
                <a:ea typeface="+mn-ea"/>
                <a:cs typeface="+mn-cs"/>
              </a:rPr>
              <a:t>City of La Crosse &amp; La Crosse County </a:t>
            </a:r>
          </a:p>
        </p:txBody>
      </p:sp>
      <p:sp>
        <p:nvSpPr>
          <p:cNvPr id="3" name="TextBox 2">
            <a:extLst>
              <a:ext uri="{FF2B5EF4-FFF2-40B4-BE49-F238E27FC236}">
                <a16:creationId xmlns:a16="http://schemas.microsoft.com/office/drawing/2014/main" id="{8C1AB7C6-AB13-E1ED-F3A6-3B6730C58078}"/>
              </a:ext>
            </a:extLst>
          </p:cNvPr>
          <p:cNvSpPr txBox="1"/>
          <p:nvPr/>
        </p:nvSpPr>
        <p:spPr>
          <a:xfrm>
            <a:off x="15942" y="219418"/>
            <a:ext cx="12177010" cy="30777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400" dirty="0">
                <a:solidFill>
                  <a:prstClr val="black"/>
                </a:solidFill>
                <a:latin typeface="Lato"/>
              </a:rPr>
              <a:t>Building a System to End the City of La Crosse’s Homelessness Crisis</a:t>
            </a:r>
            <a:r>
              <a:rPr kumimoji="0" lang="en-US" sz="1400" b="0" i="0" u="none" strike="noStrike" kern="1200" cap="none" spc="0" normalizeH="0" baseline="0" noProof="0" dirty="0">
                <a:ln>
                  <a:noFill/>
                </a:ln>
                <a:solidFill>
                  <a:prstClr val="black"/>
                </a:solidFill>
                <a:effectLst/>
                <a:uLnTx/>
                <a:uFillTx/>
                <a:latin typeface="Lato"/>
                <a:ea typeface="+mn-ea"/>
                <a:cs typeface="+mn-cs"/>
              </a:rPr>
              <a:t> </a:t>
            </a:r>
          </a:p>
        </p:txBody>
      </p:sp>
      <p:sp>
        <p:nvSpPr>
          <p:cNvPr id="4" name="TextBox 3">
            <a:extLst>
              <a:ext uri="{FF2B5EF4-FFF2-40B4-BE49-F238E27FC236}">
                <a16:creationId xmlns:a16="http://schemas.microsoft.com/office/drawing/2014/main" id="{890AC8A8-5800-3E5F-D581-5957DC0CCC1E}"/>
              </a:ext>
            </a:extLst>
          </p:cNvPr>
          <p:cNvSpPr txBox="1"/>
          <p:nvPr/>
        </p:nvSpPr>
        <p:spPr>
          <a:xfrm>
            <a:off x="0" y="552243"/>
            <a:ext cx="12177010"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800" b="1" dirty="0">
                <a:solidFill>
                  <a:prstClr val="black"/>
                </a:solidFill>
                <a:latin typeface="Lato"/>
              </a:rPr>
              <a:t>PROJECT</a:t>
            </a:r>
            <a:r>
              <a:rPr kumimoji="0" lang="en-US" sz="2800" b="1" i="0" u="none" strike="noStrike" kern="1200" cap="none" spc="0" normalizeH="0" baseline="0" noProof="0" dirty="0">
                <a:ln>
                  <a:noFill/>
                </a:ln>
                <a:solidFill>
                  <a:prstClr val="black"/>
                </a:solidFill>
                <a:effectLst/>
                <a:uLnTx/>
                <a:uFillTx/>
                <a:latin typeface="Lato"/>
                <a:ea typeface="+mn-ea"/>
                <a:cs typeface="+mn-cs"/>
              </a:rPr>
              <a:t> PHASES </a:t>
            </a:r>
          </a:p>
        </p:txBody>
      </p:sp>
      <p:sp>
        <p:nvSpPr>
          <p:cNvPr id="5" name="Arrow: Right 11">
            <a:extLst>
              <a:ext uri="{FF2B5EF4-FFF2-40B4-BE49-F238E27FC236}">
                <a16:creationId xmlns:a16="http://schemas.microsoft.com/office/drawing/2014/main" id="{92AE3019-CE41-DCBB-512A-38394FAB2369}"/>
              </a:ext>
            </a:extLst>
          </p:cNvPr>
          <p:cNvSpPr/>
          <p:nvPr/>
        </p:nvSpPr>
        <p:spPr>
          <a:xfrm>
            <a:off x="329105" y="1421254"/>
            <a:ext cx="3651160" cy="26104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a:ea typeface="+mn-ea"/>
              <a:cs typeface="+mn-cs"/>
            </a:endParaRPr>
          </a:p>
        </p:txBody>
      </p:sp>
      <p:sp>
        <p:nvSpPr>
          <p:cNvPr id="6" name="Rectangle 5">
            <a:extLst>
              <a:ext uri="{FF2B5EF4-FFF2-40B4-BE49-F238E27FC236}">
                <a16:creationId xmlns:a16="http://schemas.microsoft.com/office/drawing/2014/main" id="{1CE1DE2E-801A-42BF-339D-85A25A0A0581}"/>
              </a:ext>
            </a:extLst>
          </p:cNvPr>
          <p:cNvSpPr/>
          <p:nvPr/>
        </p:nvSpPr>
        <p:spPr>
          <a:xfrm>
            <a:off x="95847" y="2714625"/>
            <a:ext cx="3884418" cy="359113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Lato"/>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3200" dirty="0">
                <a:solidFill>
                  <a:prstClr val="white"/>
                </a:solidFill>
                <a:latin typeface="Lato"/>
              </a:rPr>
              <a:t>ALIGN THE SYSTEM</a:t>
            </a:r>
            <a:endParaRPr kumimoji="0" lang="en-US" sz="3200" b="0" i="0" u="none" strike="noStrike" kern="1200" cap="none" spc="0" normalizeH="0" baseline="0" noProof="0" dirty="0">
              <a:ln>
                <a:noFill/>
              </a:ln>
              <a:solidFill>
                <a:prstClr val="white"/>
              </a:solidFill>
              <a:effectLst/>
              <a:uLnTx/>
              <a:uFillTx/>
              <a:latin typeface="Lato"/>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Lato"/>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Char char="-"/>
              <a:tabLst/>
              <a:defRPr/>
            </a:pPr>
            <a:r>
              <a:rPr lang="en-US" sz="2000" i="1" dirty="0">
                <a:solidFill>
                  <a:prstClr val="white"/>
                </a:solidFill>
                <a:latin typeface="Lato"/>
              </a:rPr>
              <a:t>All the community’s resources are working together to support individuals obtain and keep housing</a:t>
            </a:r>
            <a:endParaRPr kumimoji="0" lang="en-US" sz="2000" b="0" i="1" u="none" strike="noStrike" kern="1200" cap="none" spc="0" normalizeH="0" baseline="0" noProof="0" dirty="0">
              <a:ln>
                <a:noFill/>
              </a:ln>
              <a:solidFill>
                <a:prstClr val="white"/>
              </a:solidFill>
              <a:effectLst/>
              <a:uLnTx/>
              <a:uFillTx/>
              <a:latin typeface="Lato"/>
              <a:ea typeface="+mn-ea"/>
              <a:cs typeface="+mn-cs"/>
            </a:endParaRPr>
          </a:p>
        </p:txBody>
      </p:sp>
      <p:sp>
        <p:nvSpPr>
          <p:cNvPr id="7" name="Rectangle 6">
            <a:extLst>
              <a:ext uri="{FF2B5EF4-FFF2-40B4-BE49-F238E27FC236}">
                <a16:creationId xmlns:a16="http://schemas.microsoft.com/office/drawing/2014/main" id="{DB483416-A546-BA93-7CE9-33FD32F8355B}"/>
              </a:ext>
            </a:extLst>
          </p:cNvPr>
          <p:cNvSpPr/>
          <p:nvPr/>
        </p:nvSpPr>
        <p:spPr>
          <a:xfrm>
            <a:off x="4124160" y="2726092"/>
            <a:ext cx="3960574" cy="359113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solidFill>
              <a:effectLst/>
              <a:uLnTx/>
              <a:uFillTx/>
              <a:latin typeface="Lato"/>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3200" dirty="0">
                <a:solidFill>
                  <a:prstClr val="white"/>
                </a:solidFill>
                <a:latin typeface="Lato"/>
              </a:rPr>
              <a:t>BUILD THE CAPACITY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white"/>
                </a:solidFill>
                <a:effectLst/>
                <a:uLnTx/>
                <a:uFillTx/>
                <a:latin typeface="Lato"/>
                <a:ea typeface="+mn-ea"/>
                <a:cs typeface="+mn-cs"/>
              </a:rPr>
              <a:t>(Create Shelter &amp; Housing Capacity)</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Lato"/>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Char char="-"/>
              <a:tabLst/>
              <a:defRPr/>
            </a:pPr>
            <a:r>
              <a:rPr kumimoji="0" lang="en-US" sz="2000" b="0" i="1" u="none" strike="noStrike" kern="1200" cap="none" spc="0" normalizeH="0" baseline="0" noProof="0" dirty="0">
                <a:ln>
                  <a:noFill/>
                </a:ln>
                <a:solidFill>
                  <a:prstClr val="white"/>
                </a:solidFill>
                <a:effectLst/>
                <a:uLnTx/>
                <a:uFillTx/>
                <a:latin typeface="Lato"/>
                <a:ea typeface="+mn-ea"/>
                <a:cs typeface="+mn-cs"/>
              </a:rPr>
              <a:t>End outdoor living by assuring everyone has an option for either shelter or housing</a:t>
            </a:r>
          </a:p>
        </p:txBody>
      </p:sp>
      <p:sp>
        <p:nvSpPr>
          <p:cNvPr id="8" name="Rectangle 7">
            <a:extLst>
              <a:ext uri="{FF2B5EF4-FFF2-40B4-BE49-F238E27FC236}">
                <a16:creationId xmlns:a16="http://schemas.microsoft.com/office/drawing/2014/main" id="{B17DAE2F-A73E-49AF-D153-ACD3EDBF9447}"/>
              </a:ext>
            </a:extLst>
          </p:cNvPr>
          <p:cNvSpPr/>
          <p:nvPr/>
        </p:nvSpPr>
        <p:spPr>
          <a:xfrm>
            <a:off x="8228629" y="2726091"/>
            <a:ext cx="3884418" cy="359113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Lato"/>
                <a:ea typeface="+mn-ea"/>
                <a:cs typeface="+mn-cs"/>
              </a:rPr>
              <a:t>SUSTAIN THE GAINS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Lato"/>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Lato"/>
                <a:ea typeface="+mn-ea"/>
                <a:cs typeface="+mn-cs"/>
              </a:rPr>
              <a:t>-	</a:t>
            </a:r>
            <a:r>
              <a:rPr lang="en-US" sz="2000" i="1" dirty="0">
                <a:solidFill>
                  <a:prstClr val="white"/>
                </a:solidFill>
                <a:latin typeface="Lato"/>
              </a:rPr>
              <a:t>Complete and sustain the shift 	to serving people indoors by 	continuing to increase housing 	capacity while strengthening 	prevention and enforcing 	community norms</a:t>
            </a:r>
            <a:endParaRPr kumimoji="0" lang="en-US" sz="2000" b="0" i="1" u="none" strike="noStrike" kern="1200" cap="none" spc="0" normalizeH="0" baseline="0" noProof="0" dirty="0">
              <a:ln>
                <a:noFill/>
              </a:ln>
              <a:solidFill>
                <a:prstClr val="white"/>
              </a:solidFill>
              <a:effectLst/>
              <a:uLnTx/>
              <a:uFillTx/>
              <a:latin typeface="Lato"/>
              <a:ea typeface="+mn-ea"/>
              <a:cs typeface="+mn-cs"/>
            </a:endParaRPr>
          </a:p>
        </p:txBody>
      </p:sp>
      <p:sp>
        <p:nvSpPr>
          <p:cNvPr id="9" name="Arrow: Right 21">
            <a:extLst>
              <a:ext uri="{FF2B5EF4-FFF2-40B4-BE49-F238E27FC236}">
                <a16:creationId xmlns:a16="http://schemas.microsoft.com/office/drawing/2014/main" id="{BE6EE690-F51B-662F-4168-50430F2DE44F}"/>
              </a:ext>
            </a:extLst>
          </p:cNvPr>
          <p:cNvSpPr/>
          <p:nvPr/>
        </p:nvSpPr>
        <p:spPr>
          <a:xfrm>
            <a:off x="4262925" y="1421254"/>
            <a:ext cx="3651160" cy="26104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a:ea typeface="+mn-ea"/>
              <a:cs typeface="+mn-cs"/>
            </a:endParaRPr>
          </a:p>
        </p:txBody>
      </p:sp>
      <p:sp>
        <p:nvSpPr>
          <p:cNvPr id="10" name="TextBox 9">
            <a:extLst>
              <a:ext uri="{FF2B5EF4-FFF2-40B4-BE49-F238E27FC236}">
                <a16:creationId xmlns:a16="http://schemas.microsoft.com/office/drawing/2014/main" id="{FFDA3023-C0D3-6262-0AF0-D5F7B95B5841}"/>
              </a:ext>
            </a:extLst>
          </p:cNvPr>
          <p:cNvSpPr txBox="1"/>
          <p:nvPr/>
        </p:nvSpPr>
        <p:spPr>
          <a:xfrm>
            <a:off x="329105" y="1914118"/>
            <a:ext cx="3629890"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Lato"/>
                <a:ea typeface="+mn-ea"/>
                <a:cs typeface="+mn-cs"/>
              </a:rPr>
              <a:t>PHASE #1 </a:t>
            </a:r>
          </a:p>
        </p:txBody>
      </p:sp>
      <p:sp>
        <p:nvSpPr>
          <p:cNvPr id="11" name="TextBox 10">
            <a:extLst>
              <a:ext uri="{FF2B5EF4-FFF2-40B4-BE49-F238E27FC236}">
                <a16:creationId xmlns:a16="http://schemas.microsoft.com/office/drawing/2014/main" id="{6B1C78CB-490C-B743-3859-8F33DA6F1DD6}"/>
              </a:ext>
            </a:extLst>
          </p:cNvPr>
          <p:cNvSpPr txBox="1"/>
          <p:nvPr/>
        </p:nvSpPr>
        <p:spPr>
          <a:xfrm>
            <a:off x="329105" y="2210558"/>
            <a:ext cx="3629890"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Lato"/>
                <a:ea typeface="+mn-ea"/>
                <a:cs typeface="+mn-cs"/>
              </a:rPr>
              <a:t>(</a:t>
            </a:r>
            <a:r>
              <a:rPr lang="en-US" sz="2000" b="1" dirty="0">
                <a:solidFill>
                  <a:prstClr val="black"/>
                </a:solidFill>
                <a:latin typeface="Lato"/>
              </a:rPr>
              <a:t>2024-2025</a:t>
            </a:r>
            <a:r>
              <a:rPr kumimoji="0" lang="en-US" sz="2000" b="1" i="0" u="none" strike="noStrike" kern="1200" cap="none" spc="0" normalizeH="0" baseline="0" noProof="0" dirty="0">
                <a:ln>
                  <a:noFill/>
                </a:ln>
                <a:solidFill>
                  <a:prstClr val="black"/>
                </a:solidFill>
                <a:effectLst/>
                <a:uLnTx/>
                <a:uFillTx/>
                <a:latin typeface="Lato"/>
                <a:ea typeface="+mn-ea"/>
                <a:cs typeface="+mn-cs"/>
              </a:rPr>
              <a:t>)</a:t>
            </a:r>
          </a:p>
        </p:txBody>
      </p:sp>
      <p:sp>
        <p:nvSpPr>
          <p:cNvPr id="12" name="TextBox 11">
            <a:extLst>
              <a:ext uri="{FF2B5EF4-FFF2-40B4-BE49-F238E27FC236}">
                <a16:creationId xmlns:a16="http://schemas.microsoft.com/office/drawing/2014/main" id="{5D0DBCBB-20F6-A9EC-16EF-24F67FDD66C6}"/>
              </a:ext>
            </a:extLst>
          </p:cNvPr>
          <p:cNvSpPr txBox="1"/>
          <p:nvPr/>
        </p:nvSpPr>
        <p:spPr>
          <a:xfrm>
            <a:off x="4162238" y="1914118"/>
            <a:ext cx="3629890"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Lato"/>
                <a:ea typeface="+mn-ea"/>
                <a:cs typeface="+mn-cs"/>
              </a:rPr>
              <a:t>PHASE #2    </a:t>
            </a:r>
          </a:p>
        </p:txBody>
      </p:sp>
      <p:sp>
        <p:nvSpPr>
          <p:cNvPr id="13" name="TextBox 12">
            <a:extLst>
              <a:ext uri="{FF2B5EF4-FFF2-40B4-BE49-F238E27FC236}">
                <a16:creationId xmlns:a16="http://schemas.microsoft.com/office/drawing/2014/main" id="{520E484B-F515-91D1-8B68-B6E6F3163A3A}"/>
              </a:ext>
            </a:extLst>
          </p:cNvPr>
          <p:cNvSpPr txBox="1"/>
          <p:nvPr/>
        </p:nvSpPr>
        <p:spPr>
          <a:xfrm>
            <a:off x="4162238" y="2191109"/>
            <a:ext cx="3629890"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Lato"/>
                <a:ea typeface="+mn-ea"/>
                <a:cs typeface="+mn-cs"/>
              </a:rPr>
              <a:t>(2025-2028)</a:t>
            </a:r>
          </a:p>
        </p:txBody>
      </p:sp>
      <p:sp>
        <p:nvSpPr>
          <p:cNvPr id="14" name="Arrow: Right 26">
            <a:extLst>
              <a:ext uri="{FF2B5EF4-FFF2-40B4-BE49-F238E27FC236}">
                <a16:creationId xmlns:a16="http://schemas.microsoft.com/office/drawing/2014/main" id="{614743B1-3ED6-D909-3600-895A0B8C670D}"/>
              </a:ext>
            </a:extLst>
          </p:cNvPr>
          <p:cNvSpPr/>
          <p:nvPr/>
        </p:nvSpPr>
        <p:spPr>
          <a:xfrm>
            <a:off x="8345258" y="1444945"/>
            <a:ext cx="3651160" cy="261049"/>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a:ea typeface="+mn-ea"/>
              <a:cs typeface="+mn-cs"/>
            </a:endParaRPr>
          </a:p>
        </p:txBody>
      </p:sp>
      <p:sp>
        <p:nvSpPr>
          <p:cNvPr id="17" name="TextBox 16">
            <a:extLst>
              <a:ext uri="{FF2B5EF4-FFF2-40B4-BE49-F238E27FC236}">
                <a16:creationId xmlns:a16="http://schemas.microsoft.com/office/drawing/2014/main" id="{8281E3B8-709A-FC72-4786-2BAC1ECA4A28}"/>
              </a:ext>
            </a:extLst>
          </p:cNvPr>
          <p:cNvSpPr txBox="1"/>
          <p:nvPr/>
        </p:nvSpPr>
        <p:spPr>
          <a:xfrm>
            <a:off x="8315421" y="2191109"/>
            <a:ext cx="3629890"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Lato"/>
                <a:ea typeface="+mn-ea"/>
                <a:cs typeface="+mn-cs"/>
              </a:rPr>
              <a:t>(</a:t>
            </a:r>
            <a:r>
              <a:rPr lang="en-US" sz="2000" b="1" dirty="0">
                <a:solidFill>
                  <a:prstClr val="black"/>
                </a:solidFill>
                <a:latin typeface="Lato"/>
              </a:rPr>
              <a:t>2029+</a:t>
            </a:r>
            <a:r>
              <a:rPr kumimoji="0" lang="en-US" sz="2000" b="1" i="0" u="none" strike="noStrike" kern="1200" cap="none" spc="0" normalizeH="0" baseline="0" noProof="0" dirty="0">
                <a:ln>
                  <a:noFill/>
                </a:ln>
                <a:solidFill>
                  <a:prstClr val="black"/>
                </a:solidFill>
                <a:effectLst/>
                <a:uLnTx/>
                <a:uFillTx/>
                <a:latin typeface="Lato"/>
                <a:ea typeface="+mn-ea"/>
                <a:cs typeface="+mn-cs"/>
              </a:rPr>
              <a:t>)</a:t>
            </a:r>
          </a:p>
        </p:txBody>
      </p:sp>
      <p:sp>
        <p:nvSpPr>
          <p:cNvPr id="18" name="TextBox 17">
            <a:extLst>
              <a:ext uri="{FF2B5EF4-FFF2-40B4-BE49-F238E27FC236}">
                <a16:creationId xmlns:a16="http://schemas.microsoft.com/office/drawing/2014/main" id="{536A2632-C18D-FC7C-3A7C-440D4CC5ABAB}"/>
              </a:ext>
            </a:extLst>
          </p:cNvPr>
          <p:cNvSpPr txBox="1"/>
          <p:nvPr/>
        </p:nvSpPr>
        <p:spPr>
          <a:xfrm>
            <a:off x="8302005" y="1922887"/>
            <a:ext cx="3629890"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Lato"/>
                <a:ea typeface="+mn-ea"/>
                <a:cs typeface="+mn-cs"/>
              </a:rPr>
              <a:t>PHASE #3 </a:t>
            </a:r>
          </a:p>
        </p:txBody>
      </p:sp>
      <p:sp>
        <p:nvSpPr>
          <p:cNvPr id="21" name="TextBox 20">
            <a:extLst>
              <a:ext uri="{FF2B5EF4-FFF2-40B4-BE49-F238E27FC236}">
                <a16:creationId xmlns:a16="http://schemas.microsoft.com/office/drawing/2014/main" id="{15494341-E2E4-4837-1604-05B02BAB0245}"/>
              </a:ext>
            </a:extLst>
          </p:cNvPr>
          <p:cNvSpPr txBox="1"/>
          <p:nvPr/>
        </p:nvSpPr>
        <p:spPr>
          <a:xfrm>
            <a:off x="1062990" y="162163"/>
            <a:ext cx="312986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AEC8D5">
                    <a:lumMod val="50000"/>
                  </a:srgbClr>
                </a:solidFill>
                <a:effectLst/>
                <a:uLnTx/>
                <a:uFillTx/>
                <a:latin typeface="Lato"/>
                <a:ea typeface="+mn-ea"/>
                <a:cs typeface="+mn-cs"/>
              </a:rPr>
              <a:t>Pathways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AEC8D5">
                    <a:lumMod val="50000"/>
                  </a:srgbClr>
                </a:solidFill>
                <a:effectLst/>
                <a:uLnTx/>
                <a:uFillTx/>
                <a:latin typeface="Lato"/>
                <a:ea typeface="+mn-ea"/>
                <a:cs typeface="+mn-cs"/>
              </a:rPr>
              <a:t>Home</a:t>
            </a:r>
            <a:endParaRPr kumimoji="0" lang="en-US" sz="2000" b="0" i="0" u="none" strike="noStrike" kern="1200" cap="none" spc="0" normalizeH="0" baseline="0" noProof="0" dirty="0">
              <a:ln>
                <a:noFill/>
              </a:ln>
              <a:solidFill>
                <a:srgbClr val="AEC8D5">
                  <a:lumMod val="50000"/>
                </a:srgbClr>
              </a:solidFill>
              <a:effectLst/>
              <a:uLnTx/>
              <a:uFillTx/>
              <a:latin typeface="Lato"/>
              <a:ea typeface="+mn-ea"/>
              <a:cs typeface="+mn-cs"/>
            </a:endParaRPr>
          </a:p>
        </p:txBody>
      </p:sp>
      <p:pic>
        <p:nvPicPr>
          <p:cNvPr id="19" name="Picture 18">
            <a:extLst>
              <a:ext uri="{FF2B5EF4-FFF2-40B4-BE49-F238E27FC236}">
                <a16:creationId xmlns:a16="http://schemas.microsoft.com/office/drawing/2014/main" id="{339E44B8-BAC6-594E-8B4B-AD387D1C7C58}"/>
              </a:ext>
            </a:extLst>
          </p:cNvPr>
          <p:cNvPicPr>
            <a:picLocks noChangeAspect="1"/>
          </p:cNvPicPr>
          <p:nvPr/>
        </p:nvPicPr>
        <p:blipFill>
          <a:blip r:embed="rId4">
            <a:extLst>
              <a:ext uri="{28A0092B-C50C-407E-A947-70E740481C1C}">
                <a14:useLocalDpi xmlns:a14="http://schemas.microsoft.com/office/drawing/2010/main" val="0"/>
              </a:ext>
            </a:extLst>
          </a:blip>
          <a:srcRect r="69154"/>
          <a:stretch>
            <a:fillRect/>
          </a:stretch>
        </p:blipFill>
        <p:spPr>
          <a:xfrm>
            <a:off x="0" y="113809"/>
            <a:ext cx="1062990" cy="912212"/>
          </a:xfrm>
          <a:prstGeom prst="rect">
            <a:avLst/>
          </a:prstGeom>
        </p:spPr>
      </p:pic>
    </p:spTree>
    <p:extLst>
      <p:ext uri="{BB962C8B-B14F-4D97-AF65-F5344CB8AC3E}">
        <p14:creationId xmlns:p14="http://schemas.microsoft.com/office/powerpoint/2010/main" val="983764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0-#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0-#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0-#ppt_w/2"/>
                                          </p:val>
                                        </p:tav>
                                        <p:tav tm="100000">
                                          <p:val>
                                            <p:strVal val="#ppt_x"/>
                                          </p:val>
                                        </p:tav>
                                      </p:tavLst>
                                    </p:anim>
                                    <p:anim calcmode="lin" valueType="num">
                                      <p:cBhvr additive="base">
                                        <p:cTn id="36" dur="500" fill="hold"/>
                                        <p:tgtEl>
                                          <p:spTgt spid="1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0-#ppt_w/2"/>
                                          </p:val>
                                        </p:tav>
                                        <p:tav tm="100000">
                                          <p:val>
                                            <p:strVal val="#ppt_x"/>
                                          </p:val>
                                        </p:tav>
                                      </p:tavLst>
                                    </p:anim>
                                    <p:anim calcmode="lin" valueType="num">
                                      <p:cBhvr additive="base">
                                        <p:cTn id="40"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500"/>
                                        <p:tgtEl>
                                          <p:spTgt spid="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1" grpId="0"/>
      <p:bldP spid="12" grpId="0"/>
      <p:bldP spid="13" grpId="0"/>
      <p:bldP spid="14" grpId="0" animBg="1"/>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11E53-D4E7-0AB1-2FF9-F7B63D03D12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7E87FD5-6C2D-256F-B695-ED23CE1362C9}"/>
              </a:ext>
            </a:extLst>
          </p:cNvPr>
          <p:cNvPicPr>
            <a:picLocks noChangeAspect="1"/>
          </p:cNvPicPr>
          <p:nvPr/>
        </p:nvPicPr>
        <p:blipFill>
          <a:blip r:embed="rId3"/>
          <a:stretch>
            <a:fillRect/>
          </a:stretch>
        </p:blipFill>
        <p:spPr>
          <a:xfrm>
            <a:off x="10645739" y="5554039"/>
            <a:ext cx="1397072" cy="581465"/>
          </a:xfrm>
          <a:prstGeom prst="rect">
            <a:avLst/>
          </a:prstGeom>
        </p:spPr>
      </p:pic>
      <p:sp>
        <p:nvSpPr>
          <p:cNvPr id="4" name="Title 1">
            <a:extLst>
              <a:ext uri="{FF2B5EF4-FFF2-40B4-BE49-F238E27FC236}">
                <a16:creationId xmlns:a16="http://schemas.microsoft.com/office/drawing/2014/main" id="{5BBEE697-DE14-98B1-5FDD-375EB0E6ADB0}"/>
              </a:ext>
            </a:extLst>
          </p:cNvPr>
          <p:cNvSpPr txBox="1">
            <a:spLocks/>
          </p:cNvSpPr>
          <p:nvPr/>
        </p:nvSpPr>
        <p:spPr>
          <a:xfrm>
            <a:off x="614412" y="2158472"/>
            <a:ext cx="5738261" cy="2003625"/>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r>
              <a:rPr lang="en-US" sz="5400" dirty="0"/>
              <a:t>I.	Unsheltered    	Homelessness</a:t>
            </a:r>
          </a:p>
        </p:txBody>
      </p:sp>
      <p:pic>
        <p:nvPicPr>
          <p:cNvPr id="3" name="Picture 2">
            <a:extLst>
              <a:ext uri="{FF2B5EF4-FFF2-40B4-BE49-F238E27FC236}">
                <a16:creationId xmlns:a16="http://schemas.microsoft.com/office/drawing/2014/main" id="{C0A15571-5518-B0A2-3878-CDDE4DA232AF}"/>
              </a:ext>
            </a:extLst>
          </p:cNvPr>
          <p:cNvPicPr>
            <a:picLocks noChangeAspect="1"/>
          </p:cNvPicPr>
          <p:nvPr/>
        </p:nvPicPr>
        <p:blipFill>
          <a:blip r:embed="rId4"/>
          <a:stretch>
            <a:fillRect/>
          </a:stretch>
        </p:blipFill>
        <p:spPr>
          <a:xfrm>
            <a:off x="6932195" y="1635400"/>
            <a:ext cx="3863340" cy="3863340"/>
          </a:xfrm>
          <a:prstGeom prst="rect">
            <a:avLst/>
          </a:prstGeom>
        </p:spPr>
      </p:pic>
      <p:pic>
        <p:nvPicPr>
          <p:cNvPr id="9" name="Picture 8">
            <a:extLst>
              <a:ext uri="{FF2B5EF4-FFF2-40B4-BE49-F238E27FC236}">
                <a16:creationId xmlns:a16="http://schemas.microsoft.com/office/drawing/2014/main" id="{9E6B9BE4-738D-D006-28D5-2121D20C98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05660"/>
            <a:ext cx="4999678" cy="1323444"/>
          </a:xfrm>
          <a:prstGeom prst="rect">
            <a:avLst/>
          </a:prstGeom>
        </p:spPr>
      </p:pic>
    </p:spTree>
    <p:extLst>
      <p:ext uri="{BB962C8B-B14F-4D97-AF65-F5344CB8AC3E}">
        <p14:creationId xmlns:p14="http://schemas.microsoft.com/office/powerpoint/2010/main" val="153948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6C601-74FA-1B08-405A-C0A90E0699B9}"/>
              </a:ext>
            </a:extLst>
          </p:cNvPr>
          <p:cNvSpPr>
            <a:spLocks noGrp="1"/>
          </p:cNvSpPr>
          <p:nvPr>
            <p:ph type="title"/>
          </p:nvPr>
        </p:nvSpPr>
        <p:spPr/>
        <p:txBody>
          <a:bodyPr/>
          <a:lstStyle/>
          <a:p>
            <a:r>
              <a:rPr lang="en-US" dirty="0"/>
              <a:t>Housing and Support Needs Differ Across the Homeless Population</a:t>
            </a:r>
          </a:p>
        </p:txBody>
      </p:sp>
      <p:graphicFrame>
        <p:nvGraphicFramePr>
          <p:cNvPr id="7" name="Content Placeholder 6">
            <a:extLst>
              <a:ext uri="{FF2B5EF4-FFF2-40B4-BE49-F238E27FC236}">
                <a16:creationId xmlns:a16="http://schemas.microsoft.com/office/drawing/2014/main" id="{B4241A65-5D14-4E35-C511-1D6018CF2AA4}"/>
              </a:ext>
            </a:extLst>
          </p:cNvPr>
          <p:cNvGraphicFramePr>
            <a:graphicFrameLocks noGrp="1"/>
          </p:cNvGraphicFramePr>
          <p:nvPr>
            <p:ph idx="1"/>
            <p:extLst>
              <p:ext uri="{D42A27DB-BD31-4B8C-83A1-F6EECF244321}">
                <p14:modId xmlns:p14="http://schemas.microsoft.com/office/powerpoint/2010/main" val="3045910564"/>
              </p:ext>
            </p:extLst>
          </p:nvPr>
        </p:nvGraphicFramePr>
        <p:xfrm>
          <a:off x="1096963" y="1846263"/>
          <a:ext cx="10058400" cy="4022725"/>
        </p:xfrm>
        <a:graphic>
          <a:graphicData uri="http://schemas.openxmlformats.org/drawingml/2006/chart">
            <c:chart xmlns:c="http://schemas.openxmlformats.org/drawingml/2006/chart" xmlns:r="http://schemas.openxmlformats.org/officeDocument/2006/relationships" r:id="rId3"/>
          </a:graphicData>
        </a:graphic>
      </p:graphicFrame>
      <p:pic>
        <p:nvPicPr>
          <p:cNvPr id="9" name="Picture 8">
            <a:extLst>
              <a:ext uri="{FF2B5EF4-FFF2-40B4-BE49-F238E27FC236}">
                <a16:creationId xmlns:a16="http://schemas.microsoft.com/office/drawing/2014/main" id="{4B566B61-3B60-AB28-95D4-15760E5FB919}"/>
              </a:ext>
            </a:extLst>
          </p:cNvPr>
          <p:cNvPicPr>
            <a:picLocks noChangeAspect="1"/>
          </p:cNvPicPr>
          <p:nvPr/>
        </p:nvPicPr>
        <p:blipFill>
          <a:blip r:embed="rId4">
            <a:extLst>
              <a:ext uri="{28A0092B-C50C-407E-A947-70E740481C1C}">
                <a14:useLocalDpi xmlns:a14="http://schemas.microsoft.com/office/drawing/2010/main" val="0"/>
              </a:ext>
            </a:extLst>
          </a:blip>
          <a:srcRect r="69154"/>
          <a:stretch>
            <a:fillRect/>
          </a:stretch>
        </p:blipFill>
        <p:spPr>
          <a:xfrm>
            <a:off x="0" y="113809"/>
            <a:ext cx="1062990" cy="912212"/>
          </a:xfrm>
          <a:prstGeom prst="rect">
            <a:avLst/>
          </a:prstGeom>
        </p:spPr>
      </p:pic>
    </p:spTree>
    <p:extLst>
      <p:ext uri="{BB962C8B-B14F-4D97-AF65-F5344CB8AC3E}">
        <p14:creationId xmlns:p14="http://schemas.microsoft.com/office/powerpoint/2010/main" val="14551662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CA422-78D5-211E-ED4F-1AFB7B2420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4FF817-FF93-DBA3-4ACA-C301C4C46466}"/>
              </a:ext>
            </a:extLst>
          </p:cNvPr>
          <p:cNvSpPr txBox="1">
            <a:spLocks/>
          </p:cNvSpPr>
          <p:nvPr/>
        </p:nvSpPr>
        <p:spPr>
          <a:xfrm>
            <a:off x="845032" y="453327"/>
            <a:ext cx="10308753" cy="840972"/>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US" sz="3600" b="1" dirty="0">
                <a:solidFill>
                  <a:prstClr val="black">
                    <a:lumMod val="85000"/>
                    <a:lumOff val="15000"/>
                  </a:prstClr>
                </a:solidFill>
                <a:latin typeface="Lato SemiBold"/>
              </a:rPr>
              <a:t>Pathways Coordinated Campaign</a:t>
            </a:r>
            <a:endParaRPr kumimoji="0" lang="en-US" sz="3600" b="1" i="1" u="none" strike="noStrike" kern="1200" cap="none" spc="-50" normalizeH="0" baseline="0" noProof="0" dirty="0">
              <a:ln>
                <a:noFill/>
              </a:ln>
              <a:solidFill>
                <a:srgbClr val="C00000"/>
              </a:solidFill>
              <a:effectLst/>
              <a:uLnTx/>
              <a:uFillTx/>
              <a:latin typeface="Lato SemiBold"/>
              <a:ea typeface="+mj-ea"/>
              <a:cs typeface="+mj-cs"/>
            </a:endParaRPr>
          </a:p>
        </p:txBody>
      </p:sp>
      <p:cxnSp>
        <p:nvCxnSpPr>
          <p:cNvPr id="3" name="Straight Connector 2">
            <a:extLst>
              <a:ext uri="{FF2B5EF4-FFF2-40B4-BE49-F238E27FC236}">
                <a16:creationId xmlns:a16="http://schemas.microsoft.com/office/drawing/2014/main" id="{8B427C76-563E-3A64-9A96-D33BF662AB9F}"/>
              </a:ext>
            </a:extLst>
          </p:cNvPr>
          <p:cNvCxnSpPr>
            <a:cxnSpLocks/>
          </p:cNvCxnSpPr>
          <p:nvPr/>
        </p:nvCxnSpPr>
        <p:spPr>
          <a:xfrm>
            <a:off x="2003502" y="1094280"/>
            <a:ext cx="8184995"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9D31B7-CE33-FA1D-E35D-1694D275CA60}"/>
              </a:ext>
            </a:extLst>
          </p:cNvPr>
          <p:cNvPicPr>
            <a:picLocks noChangeAspect="1"/>
          </p:cNvPicPr>
          <p:nvPr/>
        </p:nvPicPr>
        <p:blipFill>
          <a:blip r:embed="rId3">
            <a:extLst>
              <a:ext uri="{28A0092B-C50C-407E-A947-70E740481C1C}">
                <a14:useLocalDpi xmlns:a14="http://schemas.microsoft.com/office/drawing/2010/main" val="0"/>
              </a:ext>
            </a:extLst>
          </a:blip>
          <a:srcRect r="69154"/>
          <a:stretch>
            <a:fillRect/>
          </a:stretch>
        </p:blipFill>
        <p:spPr>
          <a:xfrm>
            <a:off x="0" y="113809"/>
            <a:ext cx="1062990" cy="912212"/>
          </a:xfrm>
          <a:prstGeom prst="rect">
            <a:avLst/>
          </a:prstGeom>
        </p:spPr>
      </p:pic>
      <p:sp>
        <p:nvSpPr>
          <p:cNvPr id="4" name="Content Placeholder 2">
            <a:extLst>
              <a:ext uri="{FF2B5EF4-FFF2-40B4-BE49-F238E27FC236}">
                <a16:creationId xmlns:a16="http://schemas.microsoft.com/office/drawing/2014/main" id="{9E9E2309-16F5-80BD-716D-0D7080D35062}"/>
              </a:ext>
            </a:extLst>
          </p:cNvPr>
          <p:cNvSpPr txBox="1">
            <a:spLocks/>
          </p:cNvSpPr>
          <p:nvPr/>
        </p:nvSpPr>
        <p:spPr>
          <a:xfrm>
            <a:off x="845032" y="1362559"/>
            <a:ext cx="7316534" cy="4822202"/>
          </a:xfrm>
          <a:prstGeom prst="rect">
            <a:avLst/>
          </a:prstGeom>
        </p:spPr>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85000"/>
                    <a:lumOff val="1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85000"/>
                    <a:lumOff val="1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dirty="0">
                <a:ea typeface="Lato"/>
                <a:cs typeface="Lato"/>
              </a:rPr>
              <a:t>We are prioritizing shelter and housing for our highest need, highest community impact unsheltered population.</a:t>
            </a:r>
            <a:endParaRPr lang="en-US" dirty="0"/>
          </a:p>
          <a:p>
            <a:pPr marL="0" indent="0">
              <a:buFont typeface="Calibri" panose="020F0502020204030204" pitchFamily="34" charset="0"/>
              <a:buNone/>
            </a:pPr>
            <a:r>
              <a:rPr lang="en-US" dirty="0">
                <a:ea typeface="Lato"/>
                <a:cs typeface="Lato"/>
              </a:rPr>
              <a:t>Our progress:</a:t>
            </a:r>
            <a:endParaRPr lang="en-US" dirty="0">
              <a:highlight>
                <a:srgbClr val="FFFF00"/>
              </a:highlight>
              <a:ea typeface="Lato"/>
              <a:cs typeface="Lato"/>
            </a:endParaRPr>
          </a:p>
          <a:p>
            <a:pPr marL="342900" indent="-342900">
              <a:buFont typeface="Wingdings" panose="020F0502020204030204" pitchFamily="34" charset="0"/>
              <a:buChar char="q"/>
            </a:pPr>
            <a:r>
              <a:rPr lang="en-US" dirty="0">
                <a:ea typeface="Lato"/>
                <a:cs typeface="Lato"/>
              </a:rPr>
              <a:t>Our list has grown to 80 names, 84% of shelter-eligible individuals have received a shelter bed offer.</a:t>
            </a:r>
          </a:p>
          <a:p>
            <a:pPr marL="342900" indent="-342900">
              <a:buFont typeface="Wingdings" panose="020F0502020204030204" pitchFamily="34" charset="0"/>
              <a:buChar char="q"/>
            </a:pPr>
            <a:r>
              <a:rPr lang="en-US" dirty="0">
                <a:ea typeface="Lato"/>
                <a:cs typeface="Lato"/>
              </a:rPr>
              <a:t>9 individuals have been housed.</a:t>
            </a:r>
          </a:p>
          <a:p>
            <a:pPr marL="342900" indent="-342900">
              <a:buFont typeface="Wingdings" panose="020F0502020204030204" pitchFamily="34" charset="0"/>
              <a:buChar char="q"/>
            </a:pPr>
            <a:r>
              <a:rPr lang="en-US" dirty="0">
                <a:ea typeface="Lato"/>
                <a:cs typeface="Lato"/>
              </a:rPr>
              <a:t>20 individuals have been offered "pathways to treatment" package of Care Center-Residential Treatment-Sober Living-transitional living.</a:t>
            </a:r>
          </a:p>
          <a:p>
            <a:pPr marL="342900" indent="-342900">
              <a:buFont typeface="Wingdings" panose="020F0502020204030204" pitchFamily="34" charset="0"/>
              <a:buChar char="q"/>
            </a:pPr>
            <a:r>
              <a:rPr lang="en-US" dirty="0">
                <a:ea typeface="Lato"/>
                <a:cs typeface="Lato"/>
              </a:rPr>
              <a:t>4 of those individuals are active in their treatment package.</a:t>
            </a:r>
          </a:p>
          <a:p>
            <a:pPr marL="342900" indent="-342900">
              <a:buFont typeface="Wingdings" panose="020F0502020204030204" pitchFamily="34" charset="0"/>
              <a:buChar char="q"/>
            </a:pPr>
            <a:endParaRPr lang="en-US" dirty="0">
              <a:ea typeface="Lato"/>
              <a:cs typeface="Lato"/>
            </a:endParaRPr>
          </a:p>
          <a:p>
            <a:pPr marL="0" indent="0">
              <a:buFont typeface="Calibri" panose="020F0502020204030204" pitchFamily="34" charset="0"/>
              <a:buNone/>
            </a:pPr>
            <a:endParaRPr lang="en-US" dirty="0">
              <a:ea typeface="Lato"/>
              <a:cs typeface="Lato"/>
            </a:endParaRPr>
          </a:p>
          <a:p>
            <a:pPr>
              <a:buFont typeface="Arial" panose="020F0502020204030204" pitchFamily="34" charset="0"/>
              <a:buChar char="•"/>
            </a:pPr>
            <a:endParaRPr lang="en-US" dirty="0">
              <a:ea typeface="Lato"/>
              <a:cs typeface="Lato"/>
            </a:endParaRPr>
          </a:p>
        </p:txBody>
      </p:sp>
      <p:pic>
        <p:nvPicPr>
          <p:cNvPr id="6" name="Picture 5" descr="A picture containing graphical user interface&#10;&#10;AI-generated content may be incorrect.">
            <a:extLst>
              <a:ext uri="{FF2B5EF4-FFF2-40B4-BE49-F238E27FC236}">
                <a16:creationId xmlns:a16="http://schemas.microsoft.com/office/drawing/2014/main" id="{342880B8-CB3E-63E1-3142-A34146E726EB}"/>
              </a:ext>
            </a:extLst>
          </p:cNvPr>
          <p:cNvPicPr>
            <a:picLocks noChangeAspect="1"/>
          </p:cNvPicPr>
          <p:nvPr/>
        </p:nvPicPr>
        <p:blipFill>
          <a:blip r:embed="rId4"/>
          <a:stretch>
            <a:fillRect/>
          </a:stretch>
        </p:blipFill>
        <p:spPr>
          <a:xfrm>
            <a:off x="8292662" y="1100350"/>
            <a:ext cx="3503523" cy="5184640"/>
          </a:xfrm>
          <a:prstGeom prst="rect">
            <a:avLst/>
          </a:prstGeom>
        </p:spPr>
      </p:pic>
    </p:spTree>
    <p:extLst>
      <p:ext uri="{BB962C8B-B14F-4D97-AF65-F5344CB8AC3E}">
        <p14:creationId xmlns:p14="http://schemas.microsoft.com/office/powerpoint/2010/main" val="864775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8D977-37C2-1997-FB94-AF697F5B93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35838B-D0EA-D957-0D11-1A234EA71E5C}"/>
              </a:ext>
            </a:extLst>
          </p:cNvPr>
          <p:cNvSpPr txBox="1">
            <a:spLocks/>
          </p:cNvSpPr>
          <p:nvPr/>
        </p:nvSpPr>
        <p:spPr>
          <a:xfrm>
            <a:off x="845031" y="453326"/>
            <a:ext cx="10308753" cy="840972"/>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US" sz="3600" b="1" dirty="0">
                <a:solidFill>
                  <a:prstClr val="black">
                    <a:lumMod val="85000"/>
                    <a:lumOff val="15000"/>
                  </a:prstClr>
                </a:solidFill>
                <a:latin typeface="Lato SemiBold"/>
              </a:rPr>
              <a:t>Pathways Coordinated Campaign</a:t>
            </a:r>
            <a:endParaRPr kumimoji="0" lang="en-US" sz="3600" b="1" i="1" u="none" strike="noStrike" kern="1200" cap="none" spc="-50" normalizeH="0" baseline="0" noProof="0" dirty="0">
              <a:ln>
                <a:noFill/>
              </a:ln>
              <a:solidFill>
                <a:srgbClr val="C00000"/>
              </a:solidFill>
              <a:effectLst/>
              <a:uLnTx/>
              <a:uFillTx/>
              <a:latin typeface="Lato SemiBold"/>
              <a:ea typeface="+mj-ea"/>
              <a:cs typeface="+mj-cs"/>
            </a:endParaRPr>
          </a:p>
        </p:txBody>
      </p:sp>
      <p:cxnSp>
        <p:nvCxnSpPr>
          <p:cNvPr id="3" name="Straight Connector 2">
            <a:extLst>
              <a:ext uri="{FF2B5EF4-FFF2-40B4-BE49-F238E27FC236}">
                <a16:creationId xmlns:a16="http://schemas.microsoft.com/office/drawing/2014/main" id="{A4A97FB9-47BD-D05C-B3AC-1BF9E7D6CBAC}"/>
              </a:ext>
            </a:extLst>
          </p:cNvPr>
          <p:cNvCxnSpPr>
            <a:cxnSpLocks/>
          </p:cNvCxnSpPr>
          <p:nvPr/>
        </p:nvCxnSpPr>
        <p:spPr>
          <a:xfrm>
            <a:off x="2003502" y="1094280"/>
            <a:ext cx="8184995"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FACF973D-E6F2-DB40-3895-89A2A2149E80}"/>
              </a:ext>
            </a:extLst>
          </p:cNvPr>
          <p:cNvPicPr>
            <a:picLocks noChangeAspect="1"/>
          </p:cNvPicPr>
          <p:nvPr/>
        </p:nvPicPr>
        <p:blipFill>
          <a:blip r:embed="rId3">
            <a:extLst>
              <a:ext uri="{28A0092B-C50C-407E-A947-70E740481C1C}">
                <a14:useLocalDpi xmlns:a14="http://schemas.microsoft.com/office/drawing/2010/main" val="0"/>
              </a:ext>
            </a:extLst>
          </a:blip>
          <a:srcRect r="69154"/>
          <a:stretch>
            <a:fillRect/>
          </a:stretch>
        </p:blipFill>
        <p:spPr>
          <a:xfrm>
            <a:off x="0" y="113809"/>
            <a:ext cx="1062990" cy="912212"/>
          </a:xfrm>
          <a:prstGeom prst="rect">
            <a:avLst/>
          </a:prstGeom>
        </p:spPr>
      </p:pic>
      <p:sp>
        <p:nvSpPr>
          <p:cNvPr id="4" name="Content Placeholder 2">
            <a:extLst>
              <a:ext uri="{FF2B5EF4-FFF2-40B4-BE49-F238E27FC236}">
                <a16:creationId xmlns:a16="http://schemas.microsoft.com/office/drawing/2014/main" id="{F0666DF9-2C23-6D43-4198-BABA2DE7F503}"/>
              </a:ext>
            </a:extLst>
          </p:cNvPr>
          <p:cNvSpPr txBox="1">
            <a:spLocks/>
          </p:cNvSpPr>
          <p:nvPr/>
        </p:nvSpPr>
        <p:spPr>
          <a:xfrm>
            <a:off x="845031" y="1362558"/>
            <a:ext cx="7868045" cy="4544255"/>
          </a:xfrm>
          <a:prstGeom prst="rect">
            <a:avLst/>
          </a:prstGeom>
        </p:spPr>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85000"/>
                    <a:lumOff val="1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85000"/>
                    <a:lumOff val="1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dirty="0">
                <a:ea typeface="Lato"/>
                <a:cs typeface="Lato"/>
              </a:rPr>
              <a:t>Shelter bed offer results to date:</a:t>
            </a:r>
            <a:endParaRPr lang="en-US" dirty="0">
              <a:highlight>
                <a:srgbClr val="FFFF00"/>
              </a:highlight>
              <a:ea typeface="Lato"/>
              <a:cs typeface="Lato"/>
            </a:endParaRPr>
          </a:p>
          <a:p>
            <a:pPr marL="342900" indent="-342900">
              <a:buFont typeface="Wingdings" panose="020F0502020204030204" pitchFamily="34" charset="0"/>
              <a:buChar char="q"/>
            </a:pPr>
            <a:r>
              <a:rPr lang="en-US" dirty="0">
                <a:ea typeface="Lato"/>
                <a:cs typeface="Lato"/>
              </a:rPr>
              <a:t>40+ individual offers have been made</a:t>
            </a:r>
          </a:p>
          <a:p>
            <a:pPr marL="635508" lvl="1" indent="-342900">
              <a:buFont typeface="Wingdings" panose="020F0502020204030204" pitchFamily="34" charset="0"/>
              <a:buChar char="q"/>
            </a:pPr>
            <a:r>
              <a:rPr lang="en-US" dirty="0">
                <a:ea typeface="Lato"/>
                <a:cs typeface="Lato"/>
              </a:rPr>
              <a:t>~50% decline the offer, we record the reason</a:t>
            </a:r>
          </a:p>
          <a:p>
            <a:pPr marL="635508" lvl="1" indent="-342900">
              <a:buFont typeface="Wingdings" panose="020F0502020204030204" pitchFamily="34" charset="0"/>
              <a:buChar char="q"/>
            </a:pPr>
            <a:r>
              <a:rPr lang="en-US" dirty="0">
                <a:ea typeface="Lato"/>
                <a:cs typeface="Lato"/>
              </a:rPr>
              <a:t>~2/3</a:t>
            </a:r>
            <a:r>
              <a:rPr lang="en-US" baseline="30000" dirty="0">
                <a:ea typeface="Lato"/>
                <a:cs typeface="Lato"/>
              </a:rPr>
              <a:t>rds</a:t>
            </a:r>
            <a:r>
              <a:rPr lang="en-US" dirty="0">
                <a:ea typeface="Lato"/>
                <a:cs typeface="Lato"/>
              </a:rPr>
              <a:t> of those who accept the offer struggle to stay in shelter</a:t>
            </a:r>
          </a:p>
          <a:p>
            <a:pPr marL="342900" indent="-342900">
              <a:buFont typeface="Wingdings" panose="020F0502020204030204" pitchFamily="34" charset="0"/>
              <a:buChar char="q"/>
            </a:pPr>
            <a:r>
              <a:rPr lang="en-US" dirty="0">
                <a:ea typeface="Lato"/>
                <a:cs typeface="Lato"/>
              </a:rPr>
              <a:t>Our current 24/7 shelter is a challenging setting for those with intensive support needs.</a:t>
            </a:r>
          </a:p>
          <a:p>
            <a:pPr marL="0" indent="0">
              <a:buNone/>
            </a:pPr>
            <a:endParaRPr lang="en-US" dirty="0">
              <a:ea typeface="Lato"/>
              <a:cs typeface="Lato"/>
            </a:endParaRPr>
          </a:p>
          <a:p>
            <a:pPr marL="0" indent="0">
              <a:buNone/>
            </a:pPr>
            <a:r>
              <a:rPr lang="en-US" dirty="0">
                <a:ea typeface="Lato"/>
                <a:cs typeface="Lato"/>
              </a:rPr>
              <a:t>Treatment to housing package offers—results to date:</a:t>
            </a:r>
          </a:p>
          <a:p>
            <a:pPr marL="342900" indent="-342900">
              <a:buFont typeface="Wingdings" panose="020F0502020204030204" pitchFamily="34" charset="0"/>
              <a:buChar char="q"/>
            </a:pPr>
            <a:r>
              <a:rPr lang="en-US" dirty="0">
                <a:ea typeface="Lato"/>
                <a:cs typeface="Lato"/>
              </a:rPr>
              <a:t>20 individual offers have been made</a:t>
            </a:r>
          </a:p>
          <a:p>
            <a:pPr marL="635508" lvl="1" indent="-342900">
              <a:buFont typeface="Wingdings" panose="020F0502020204030204" pitchFamily="34" charset="0"/>
              <a:buChar char="q"/>
            </a:pPr>
            <a:r>
              <a:rPr lang="en-US" dirty="0">
                <a:ea typeface="Lato"/>
                <a:cs typeface="Lato"/>
              </a:rPr>
              <a:t>20% accepted the offer, treatment package in process</a:t>
            </a:r>
          </a:p>
          <a:p>
            <a:pPr marL="635508" lvl="1" indent="-342900">
              <a:buFont typeface="Wingdings" panose="020F0502020204030204" pitchFamily="34" charset="0"/>
              <a:buChar char="q"/>
            </a:pPr>
            <a:r>
              <a:rPr lang="en-US" dirty="0">
                <a:ea typeface="Lato"/>
                <a:cs typeface="Lato"/>
              </a:rPr>
              <a:t>20% started the package, but left on their own, we record the reason</a:t>
            </a:r>
          </a:p>
          <a:p>
            <a:pPr marL="635508" lvl="1" indent="-342900">
              <a:buFont typeface="Wingdings" panose="020F0502020204030204" pitchFamily="34" charset="0"/>
              <a:buChar char="q"/>
            </a:pPr>
            <a:r>
              <a:rPr lang="en-US" dirty="0">
                <a:ea typeface="Lato"/>
                <a:cs typeface="Lato"/>
              </a:rPr>
              <a:t>60% declined the offer, we record the reason</a:t>
            </a:r>
          </a:p>
          <a:p>
            <a:pPr marL="0" indent="0">
              <a:buNone/>
            </a:pPr>
            <a:endParaRPr lang="en-US" dirty="0">
              <a:ea typeface="Lato"/>
              <a:cs typeface="Lato"/>
            </a:endParaRPr>
          </a:p>
          <a:p>
            <a:pPr marL="0" indent="0">
              <a:buFont typeface="Calibri" panose="020F0502020204030204" pitchFamily="34" charset="0"/>
              <a:buNone/>
            </a:pPr>
            <a:endParaRPr lang="en-US" dirty="0">
              <a:ea typeface="Lato"/>
              <a:cs typeface="Lato"/>
            </a:endParaRPr>
          </a:p>
          <a:p>
            <a:pPr>
              <a:buFont typeface="Arial" panose="020F0502020204030204" pitchFamily="34" charset="0"/>
              <a:buChar char="•"/>
            </a:pPr>
            <a:endParaRPr lang="en-US" dirty="0">
              <a:ea typeface="Lato"/>
              <a:cs typeface="Lato"/>
            </a:endParaRPr>
          </a:p>
        </p:txBody>
      </p:sp>
      <p:pic>
        <p:nvPicPr>
          <p:cNvPr id="9" name="Picture 8">
            <a:extLst>
              <a:ext uri="{FF2B5EF4-FFF2-40B4-BE49-F238E27FC236}">
                <a16:creationId xmlns:a16="http://schemas.microsoft.com/office/drawing/2014/main" id="{61531872-85ED-39F2-5BBB-68A405B74719}"/>
              </a:ext>
            </a:extLst>
          </p:cNvPr>
          <p:cNvPicPr>
            <a:picLocks noChangeAspect="1"/>
          </p:cNvPicPr>
          <p:nvPr/>
        </p:nvPicPr>
        <p:blipFill>
          <a:blip r:embed="rId4"/>
          <a:stretch>
            <a:fillRect/>
          </a:stretch>
        </p:blipFill>
        <p:spPr>
          <a:xfrm>
            <a:off x="8434834" y="1362558"/>
            <a:ext cx="2536119" cy="2144638"/>
          </a:xfrm>
          <a:prstGeom prst="rect">
            <a:avLst/>
          </a:prstGeom>
        </p:spPr>
      </p:pic>
    </p:spTree>
    <p:extLst>
      <p:ext uri="{BB962C8B-B14F-4D97-AF65-F5344CB8AC3E}">
        <p14:creationId xmlns:p14="http://schemas.microsoft.com/office/powerpoint/2010/main" val="1802816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135BA-3A74-5809-EC53-C984C07704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4412BC-3E04-A06D-7070-FB359C3F88D2}"/>
              </a:ext>
            </a:extLst>
          </p:cNvPr>
          <p:cNvSpPr txBox="1">
            <a:spLocks/>
          </p:cNvSpPr>
          <p:nvPr/>
        </p:nvSpPr>
        <p:spPr>
          <a:xfrm>
            <a:off x="1228699" y="443389"/>
            <a:ext cx="10308753" cy="840972"/>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US" sz="3600" b="1" dirty="0">
                <a:solidFill>
                  <a:prstClr val="black">
                    <a:lumMod val="85000"/>
                    <a:lumOff val="15000"/>
                  </a:prstClr>
                </a:solidFill>
                <a:latin typeface="Lato SemiBold"/>
              </a:rPr>
              <a:t>Good Progress with Light &amp; Moderate Housing</a:t>
            </a:r>
          </a:p>
          <a:p>
            <a:pPr marL="0" marR="0" lvl="0" indent="0" algn="ctr" defTabSz="914400" rtl="0" eaLnBrk="1" fontAlgn="auto" latinLnBrk="0" hangingPunct="1">
              <a:lnSpc>
                <a:spcPct val="85000"/>
              </a:lnSpc>
              <a:spcBef>
                <a:spcPct val="0"/>
              </a:spcBef>
              <a:spcAft>
                <a:spcPts val="0"/>
              </a:spcAft>
              <a:buClrTx/>
              <a:buSzTx/>
              <a:buFontTx/>
              <a:buNone/>
              <a:tabLst/>
              <a:defRPr/>
            </a:pPr>
            <a:r>
              <a:rPr kumimoji="0" lang="en-US" sz="2800" b="1" i="1" u="none" strike="noStrike" kern="1200" cap="none" spc="-50" normalizeH="0" baseline="0" noProof="0" dirty="0">
                <a:ln>
                  <a:noFill/>
                </a:ln>
                <a:solidFill>
                  <a:prstClr val="black">
                    <a:lumMod val="85000"/>
                    <a:lumOff val="15000"/>
                  </a:prstClr>
                </a:solidFill>
                <a:effectLst/>
                <a:uLnTx/>
                <a:uFillTx/>
                <a:latin typeface="Lato SemiBold"/>
                <a:ea typeface="+mj-ea"/>
                <a:cs typeface="+mj-cs"/>
              </a:rPr>
              <a:t>Intensive </a:t>
            </a:r>
            <a:r>
              <a:rPr lang="en-US" sz="2800" b="1" i="1" dirty="0">
                <a:solidFill>
                  <a:prstClr val="black">
                    <a:lumMod val="85000"/>
                    <a:lumOff val="15000"/>
                  </a:prstClr>
                </a:solidFill>
                <a:latin typeface="Lato SemiBold"/>
              </a:rPr>
              <a:t>Housing Placements are Difficult</a:t>
            </a:r>
            <a:endParaRPr kumimoji="0" lang="en-US" sz="2800" b="1" i="1" u="none" strike="noStrike" kern="1200" cap="none" spc="-50" normalizeH="0" baseline="0" noProof="0" dirty="0">
              <a:ln>
                <a:noFill/>
              </a:ln>
              <a:solidFill>
                <a:srgbClr val="C00000"/>
              </a:solidFill>
              <a:effectLst/>
              <a:uLnTx/>
              <a:uFillTx/>
              <a:latin typeface="Lato SemiBold"/>
              <a:ea typeface="+mj-ea"/>
              <a:cs typeface="+mj-cs"/>
            </a:endParaRPr>
          </a:p>
        </p:txBody>
      </p:sp>
      <p:pic>
        <p:nvPicPr>
          <p:cNvPr id="7" name="Picture 6">
            <a:extLst>
              <a:ext uri="{FF2B5EF4-FFF2-40B4-BE49-F238E27FC236}">
                <a16:creationId xmlns:a16="http://schemas.microsoft.com/office/drawing/2014/main" id="{68D1E3C1-20F9-CB28-59F8-622C119E6826}"/>
              </a:ext>
            </a:extLst>
          </p:cNvPr>
          <p:cNvPicPr>
            <a:picLocks noChangeAspect="1"/>
          </p:cNvPicPr>
          <p:nvPr/>
        </p:nvPicPr>
        <p:blipFill>
          <a:blip r:embed="rId3">
            <a:extLst>
              <a:ext uri="{28A0092B-C50C-407E-A947-70E740481C1C}">
                <a14:useLocalDpi xmlns:a14="http://schemas.microsoft.com/office/drawing/2010/main" val="0"/>
              </a:ext>
            </a:extLst>
          </a:blip>
          <a:srcRect r="69154"/>
          <a:stretch>
            <a:fillRect/>
          </a:stretch>
        </p:blipFill>
        <p:spPr>
          <a:xfrm>
            <a:off x="0" y="113809"/>
            <a:ext cx="1062990" cy="912212"/>
          </a:xfrm>
          <a:prstGeom prst="rect">
            <a:avLst/>
          </a:prstGeom>
        </p:spPr>
      </p:pic>
      <p:pic>
        <p:nvPicPr>
          <p:cNvPr id="4" name="Picture 3">
            <a:extLst>
              <a:ext uri="{FF2B5EF4-FFF2-40B4-BE49-F238E27FC236}">
                <a16:creationId xmlns:a16="http://schemas.microsoft.com/office/drawing/2014/main" id="{F5507CAD-5F26-7CFB-3EE1-8766811901D1}"/>
              </a:ext>
            </a:extLst>
          </p:cNvPr>
          <p:cNvPicPr>
            <a:picLocks noChangeAspect="1"/>
          </p:cNvPicPr>
          <p:nvPr/>
        </p:nvPicPr>
        <p:blipFill>
          <a:blip r:embed="rId4"/>
          <a:stretch>
            <a:fillRect/>
          </a:stretch>
        </p:blipFill>
        <p:spPr>
          <a:xfrm>
            <a:off x="888539" y="1851266"/>
            <a:ext cx="5494537" cy="4088684"/>
          </a:xfrm>
          <a:prstGeom prst="rect">
            <a:avLst/>
          </a:prstGeom>
        </p:spPr>
      </p:pic>
      <p:sp>
        <p:nvSpPr>
          <p:cNvPr id="6" name="Content Placeholder 2">
            <a:extLst>
              <a:ext uri="{FF2B5EF4-FFF2-40B4-BE49-F238E27FC236}">
                <a16:creationId xmlns:a16="http://schemas.microsoft.com/office/drawing/2014/main" id="{3A84C731-FA7F-9513-CCFC-0631198D7BC2}"/>
              </a:ext>
            </a:extLst>
          </p:cNvPr>
          <p:cNvSpPr txBox="1">
            <a:spLocks/>
          </p:cNvSpPr>
          <p:nvPr/>
        </p:nvSpPr>
        <p:spPr>
          <a:xfrm>
            <a:off x="6962398" y="1851266"/>
            <a:ext cx="4729948" cy="4002195"/>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85000"/>
                    <a:lumOff val="1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85000"/>
                    <a:lumOff val="1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spcBef>
                <a:spcPts val="600"/>
              </a:spcBef>
              <a:buNone/>
            </a:pPr>
            <a:r>
              <a:rPr lang="en-US" sz="1800" b="1" dirty="0"/>
              <a:t>Intensive (daily) Support Housing</a:t>
            </a:r>
          </a:p>
          <a:p>
            <a:pPr>
              <a:spcBef>
                <a:spcPts val="600"/>
              </a:spcBef>
              <a:buFont typeface="Wingdings" panose="05000000000000000000" pitchFamily="2" charset="2"/>
              <a:buChar char="Ø"/>
            </a:pPr>
            <a:r>
              <a:rPr lang="en-US" sz="1800" b="1" dirty="0"/>
              <a:t>30% of our homeless population </a:t>
            </a:r>
          </a:p>
          <a:p>
            <a:pPr>
              <a:spcBef>
                <a:spcPts val="600"/>
              </a:spcBef>
              <a:buFont typeface="Wingdings" panose="05000000000000000000" pitchFamily="2" charset="2"/>
              <a:buChar char="Ø"/>
            </a:pPr>
            <a:r>
              <a:rPr lang="en-US" sz="1800" b="1" dirty="0"/>
              <a:t>only 10% of our housing placements </a:t>
            </a:r>
          </a:p>
          <a:p>
            <a:pPr marL="0" indent="0">
              <a:spcBef>
                <a:spcPts val="600"/>
              </a:spcBef>
              <a:buNone/>
            </a:pPr>
            <a:endParaRPr lang="en-US" sz="1800" b="1" dirty="0"/>
          </a:p>
          <a:p>
            <a:pPr marL="0" indent="0">
              <a:spcBef>
                <a:spcPts val="600"/>
              </a:spcBef>
              <a:buNone/>
            </a:pPr>
            <a:r>
              <a:rPr lang="en-US" sz="1800" b="1" dirty="0"/>
              <a:t>Moderate (weekly) Support Housing</a:t>
            </a:r>
          </a:p>
          <a:p>
            <a:pPr>
              <a:spcBef>
                <a:spcPts val="600"/>
              </a:spcBef>
              <a:buFont typeface="Wingdings" panose="05000000000000000000" pitchFamily="2" charset="2"/>
              <a:buChar char="Ø"/>
            </a:pPr>
            <a:r>
              <a:rPr lang="en-US" sz="1800" b="1" dirty="0"/>
              <a:t>33% of our homeless population </a:t>
            </a:r>
          </a:p>
          <a:p>
            <a:pPr>
              <a:spcBef>
                <a:spcPts val="600"/>
              </a:spcBef>
              <a:buFont typeface="Wingdings" panose="05000000000000000000" pitchFamily="2" charset="2"/>
              <a:buChar char="Ø"/>
            </a:pPr>
            <a:r>
              <a:rPr lang="en-US" sz="1800" b="1" dirty="0"/>
              <a:t>38% of our housing placements </a:t>
            </a:r>
          </a:p>
          <a:p>
            <a:pPr>
              <a:spcBef>
                <a:spcPts val="600"/>
              </a:spcBef>
              <a:buFont typeface="Wingdings" panose="05000000000000000000" pitchFamily="2" charset="2"/>
              <a:buChar char="Ø"/>
            </a:pPr>
            <a:endParaRPr lang="en-US" sz="1800" b="1" dirty="0"/>
          </a:p>
          <a:p>
            <a:pPr marL="0" indent="0">
              <a:spcBef>
                <a:spcPts val="600"/>
              </a:spcBef>
              <a:buNone/>
            </a:pPr>
            <a:r>
              <a:rPr lang="en-US" sz="1800" b="1" dirty="0"/>
              <a:t>Light (monthly) Support Housing</a:t>
            </a:r>
          </a:p>
          <a:p>
            <a:pPr>
              <a:spcBef>
                <a:spcPts val="600"/>
              </a:spcBef>
              <a:buFont typeface="Wingdings" panose="05000000000000000000" pitchFamily="2" charset="2"/>
              <a:buChar char="Ø"/>
            </a:pPr>
            <a:r>
              <a:rPr lang="en-US" sz="1800" b="1" dirty="0"/>
              <a:t>35% of our homeless population </a:t>
            </a:r>
          </a:p>
          <a:p>
            <a:pPr>
              <a:spcBef>
                <a:spcPts val="600"/>
              </a:spcBef>
              <a:buFont typeface="Wingdings" panose="05000000000000000000" pitchFamily="2" charset="2"/>
              <a:buChar char="Ø"/>
            </a:pPr>
            <a:r>
              <a:rPr lang="en-US" sz="1800" b="1" dirty="0"/>
              <a:t>48% of our housing placements </a:t>
            </a:r>
            <a:endParaRPr lang="en-US" sz="2400" dirty="0"/>
          </a:p>
          <a:p>
            <a:endParaRPr lang="en-US" dirty="0"/>
          </a:p>
        </p:txBody>
      </p:sp>
      <p:sp>
        <p:nvSpPr>
          <p:cNvPr id="10" name="Content Placeholder 2">
            <a:extLst>
              <a:ext uri="{FF2B5EF4-FFF2-40B4-BE49-F238E27FC236}">
                <a16:creationId xmlns:a16="http://schemas.microsoft.com/office/drawing/2014/main" id="{95AB3E9C-5745-6A14-3926-146D805421EB}"/>
              </a:ext>
            </a:extLst>
          </p:cNvPr>
          <p:cNvSpPr txBox="1">
            <a:spLocks/>
          </p:cNvSpPr>
          <p:nvPr/>
        </p:nvSpPr>
        <p:spPr>
          <a:xfrm>
            <a:off x="719123" y="5989782"/>
            <a:ext cx="5279175" cy="424829"/>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85000"/>
                    <a:lumOff val="1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85000"/>
                    <a:lumOff val="1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400" b="1" dirty="0"/>
              <a:t>Housing Placements Since January 2025</a:t>
            </a:r>
            <a:endParaRPr lang="en-US" sz="1400" dirty="0"/>
          </a:p>
          <a:p>
            <a:endParaRPr lang="en-US" dirty="0"/>
          </a:p>
        </p:txBody>
      </p:sp>
      <p:cxnSp>
        <p:nvCxnSpPr>
          <p:cNvPr id="3" name="Straight Connector 2">
            <a:extLst>
              <a:ext uri="{FF2B5EF4-FFF2-40B4-BE49-F238E27FC236}">
                <a16:creationId xmlns:a16="http://schemas.microsoft.com/office/drawing/2014/main" id="{71C40500-FEFC-A534-A21F-6955BAFDE903}"/>
              </a:ext>
            </a:extLst>
          </p:cNvPr>
          <p:cNvCxnSpPr>
            <a:cxnSpLocks/>
          </p:cNvCxnSpPr>
          <p:nvPr/>
        </p:nvCxnSpPr>
        <p:spPr>
          <a:xfrm>
            <a:off x="2003502" y="1430608"/>
            <a:ext cx="8184995" cy="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4270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1B25D-8C71-CBAB-EB52-42092077E26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EAD9579-E940-595B-B27D-175CE89AC850}"/>
              </a:ext>
            </a:extLst>
          </p:cNvPr>
          <p:cNvPicPr>
            <a:picLocks noChangeAspect="1"/>
          </p:cNvPicPr>
          <p:nvPr/>
        </p:nvPicPr>
        <p:blipFill>
          <a:blip r:embed="rId3"/>
          <a:stretch>
            <a:fillRect/>
          </a:stretch>
        </p:blipFill>
        <p:spPr>
          <a:xfrm>
            <a:off x="10645739" y="5554039"/>
            <a:ext cx="1397072" cy="581465"/>
          </a:xfrm>
          <a:prstGeom prst="rect">
            <a:avLst/>
          </a:prstGeom>
        </p:spPr>
      </p:pic>
      <p:sp>
        <p:nvSpPr>
          <p:cNvPr id="4" name="Title 1">
            <a:extLst>
              <a:ext uri="{FF2B5EF4-FFF2-40B4-BE49-F238E27FC236}">
                <a16:creationId xmlns:a16="http://schemas.microsoft.com/office/drawing/2014/main" id="{19F82777-3F77-4C4B-3300-CDB70597B217}"/>
              </a:ext>
            </a:extLst>
          </p:cNvPr>
          <p:cNvSpPr txBox="1">
            <a:spLocks/>
          </p:cNvSpPr>
          <p:nvPr/>
        </p:nvSpPr>
        <p:spPr>
          <a:xfrm>
            <a:off x="614412" y="2158472"/>
            <a:ext cx="6317783" cy="3191294"/>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r>
              <a:rPr lang="en-US" sz="5400" dirty="0"/>
              <a:t>II.	Overall Progress</a:t>
            </a:r>
          </a:p>
        </p:txBody>
      </p:sp>
      <p:pic>
        <p:nvPicPr>
          <p:cNvPr id="3" name="Picture 2">
            <a:extLst>
              <a:ext uri="{FF2B5EF4-FFF2-40B4-BE49-F238E27FC236}">
                <a16:creationId xmlns:a16="http://schemas.microsoft.com/office/drawing/2014/main" id="{495D4351-0D2D-9AC6-C39F-B30A6802E084}"/>
              </a:ext>
            </a:extLst>
          </p:cNvPr>
          <p:cNvPicPr>
            <a:picLocks noChangeAspect="1"/>
          </p:cNvPicPr>
          <p:nvPr/>
        </p:nvPicPr>
        <p:blipFill>
          <a:blip r:embed="rId4"/>
          <a:stretch>
            <a:fillRect/>
          </a:stretch>
        </p:blipFill>
        <p:spPr>
          <a:xfrm>
            <a:off x="6932195" y="1635400"/>
            <a:ext cx="3863340" cy="3863340"/>
          </a:xfrm>
          <a:prstGeom prst="rect">
            <a:avLst/>
          </a:prstGeom>
        </p:spPr>
      </p:pic>
      <p:pic>
        <p:nvPicPr>
          <p:cNvPr id="9" name="Picture 8">
            <a:extLst>
              <a:ext uri="{FF2B5EF4-FFF2-40B4-BE49-F238E27FC236}">
                <a16:creationId xmlns:a16="http://schemas.microsoft.com/office/drawing/2014/main" id="{10974D13-23FC-E285-EEF8-97A26B7F5C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05660"/>
            <a:ext cx="4999678" cy="1323444"/>
          </a:xfrm>
          <a:prstGeom prst="rect">
            <a:avLst/>
          </a:prstGeom>
        </p:spPr>
      </p:pic>
    </p:spTree>
    <p:extLst>
      <p:ext uri="{BB962C8B-B14F-4D97-AF65-F5344CB8AC3E}">
        <p14:creationId xmlns:p14="http://schemas.microsoft.com/office/powerpoint/2010/main" val="3033202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82196-1ED5-27C7-ADAE-383629B605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6719E5-96CB-95C4-4355-F2C5E891E88D}"/>
              </a:ext>
            </a:extLst>
          </p:cNvPr>
          <p:cNvSpPr txBox="1">
            <a:spLocks/>
          </p:cNvSpPr>
          <p:nvPr/>
        </p:nvSpPr>
        <p:spPr>
          <a:xfrm>
            <a:off x="1062990" y="458209"/>
            <a:ext cx="10308753" cy="840972"/>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US" sz="3600" b="1" dirty="0">
                <a:solidFill>
                  <a:prstClr val="black">
                    <a:lumMod val="85000"/>
                    <a:lumOff val="15000"/>
                  </a:prstClr>
                </a:solidFill>
                <a:latin typeface="Lato SemiBold"/>
              </a:rPr>
              <a:t>Making Progress in a Challenging Environment</a:t>
            </a:r>
            <a:endParaRPr kumimoji="0" lang="en-US" sz="3600" b="1" i="1" u="none" strike="noStrike" kern="1200" cap="none" spc="-50" normalizeH="0" baseline="0" noProof="0" dirty="0">
              <a:ln>
                <a:noFill/>
              </a:ln>
              <a:solidFill>
                <a:srgbClr val="C00000"/>
              </a:solidFill>
              <a:effectLst/>
              <a:uLnTx/>
              <a:uFillTx/>
              <a:latin typeface="Lato SemiBold"/>
              <a:ea typeface="+mj-ea"/>
              <a:cs typeface="+mj-cs"/>
            </a:endParaRPr>
          </a:p>
        </p:txBody>
      </p:sp>
      <p:graphicFrame>
        <p:nvGraphicFramePr>
          <p:cNvPr id="6" name="Chart 5">
            <a:extLst>
              <a:ext uri="{FF2B5EF4-FFF2-40B4-BE49-F238E27FC236}">
                <a16:creationId xmlns:a16="http://schemas.microsoft.com/office/drawing/2014/main" id="{228B2786-95D4-4D77-B922-295BBEA2BC55}"/>
              </a:ext>
            </a:extLst>
          </p:cNvPr>
          <p:cNvGraphicFramePr>
            <a:graphicFrameLocks/>
          </p:cNvGraphicFramePr>
          <p:nvPr>
            <p:extLst>
              <p:ext uri="{D42A27DB-BD31-4B8C-83A1-F6EECF244321}">
                <p14:modId xmlns:p14="http://schemas.microsoft.com/office/powerpoint/2010/main" val="2774195916"/>
              </p:ext>
            </p:extLst>
          </p:nvPr>
        </p:nvGraphicFramePr>
        <p:xfrm>
          <a:off x="4183112" y="1572341"/>
          <a:ext cx="3783724" cy="439753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7DE23A85-CD7C-4B95-8FDE-671A3A453C01}"/>
              </a:ext>
            </a:extLst>
          </p:cNvPr>
          <p:cNvGraphicFramePr>
            <a:graphicFrameLocks/>
          </p:cNvGraphicFramePr>
          <p:nvPr>
            <p:extLst>
              <p:ext uri="{D42A27DB-BD31-4B8C-83A1-F6EECF244321}">
                <p14:modId xmlns:p14="http://schemas.microsoft.com/office/powerpoint/2010/main" val="2085182541"/>
              </p:ext>
            </p:extLst>
          </p:nvPr>
        </p:nvGraphicFramePr>
        <p:xfrm>
          <a:off x="8050920" y="1572340"/>
          <a:ext cx="3541985" cy="4397537"/>
        </p:xfrm>
        <a:graphic>
          <a:graphicData uri="http://schemas.openxmlformats.org/drawingml/2006/chart">
            <c:chart xmlns:c="http://schemas.openxmlformats.org/drawingml/2006/chart" xmlns:r="http://schemas.openxmlformats.org/officeDocument/2006/relationships" r:id="rId4"/>
          </a:graphicData>
        </a:graphic>
      </p:graphicFrame>
      <p:pic>
        <p:nvPicPr>
          <p:cNvPr id="10" name="Picture 9">
            <a:extLst>
              <a:ext uri="{FF2B5EF4-FFF2-40B4-BE49-F238E27FC236}">
                <a16:creationId xmlns:a16="http://schemas.microsoft.com/office/drawing/2014/main" id="{B38694CF-9063-7E6B-BDD0-659A9A5F60C4}"/>
              </a:ext>
            </a:extLst>
          </p:cNvPr>
          <p:cNvPicPr>
            <a:picLocks noChangeAspect="1"/>
          </p:cNvPicPr>
          <p:nvPr/>
        </p:nvPicPr>
        <p:blipFill>
          <a:blip r:embed="rId5">
            <a:extLst>
              <a:ext uri="{28A0092B-C50C-407E-A947-70E740481C1C}">
                <a14:useLocalDpi xmlns:a14="http://schemas.microsoft.com/office/drawing/2010/main" val="0"/>
              </a:ext>
            </a:extLst>
          </a:blip>
          <a:srcRect r="69154"/>
          <a:stretch>
            <a:fillRect/>
          </a:stretch>
        </p:blipFill>
        <p:spPr>
          <a:xfrm>
            <a:off x="0" y="113809"/>
            <a:ext cx="1062990" cy="912212"/>
          </a:xfrm>
          <a:prstGeom prst="rect">
            <a:avLst/>
          </a:prstGeom>
        </p:spPr>
      </p:pic>
      <p:sp>
        <p:nvSpPr>
          <p:cNvPr id="3" name="TextBox 2">
            <a:extLst>
              <a:ext uri="{FF2B5EF4-FFF2-40B4-BE49-F238E27FC236}">
                <a16:creationId xmlns:a16="http://schemas.microsoft.com/office/drawing/2014/main" id="{BA462A79-C269-76B0-F93A-3BB37E7DE6D1}"/>
              </a:ext>
            </a:extLst>
          </p:cNvPr>
          <p:cNvSpPr txBox="1"/>
          <p:nvPr/>
        </p:nvSpPr>
        <p:spPr>
          <a:xfrm>
            <a:off x="660400" y="5969877"/>
            <a:ext cx="3029997" cy="253916"/>
          </a:xfrm>
          <a:prstGeom prst="rect">
            <a:avLst/>
          </a:prstGeom>
          <a:noFill/>
        </p:spPr>
        <p:txBody>
          <a:bodyPr wrap="none" rtlCol="0">
            <a:spAutoFit/>
          </a:bodyPr>
          <a:lstStyle/>
          <a:p>
            <a:r>
              <a:rPr lang="en-US" sz="1050" dirty="0"/>
              <a:t>Ref:  https://www.wicourts.gov/casesearch.htm</a:t>
            </a:r>
          </a:p>
        </p:txBody>
      </p:sp>
      <p:graphicFrame>
        <p:nvGraphicFramePr>
          <p:cNvPr id="11" name="Chart 10">
            <a:extLst>
              <a:ext uri="{FF2B5EF4-FFF2-40B4-BE49-F238E27FC236}">
                <a16:creationId xmlns:a16="http://schemas.microsoft.com/office/drawing/2014/main" id="{8C561A67-0A15-4FF2-8D0B-47F96530EE9A}"/>
              </a:ext>
            </a:extLst>
          </p:cNvPr>
          <p:cNvGraphicFramePr>
            <a:graphicFrameLocks/>
          </p:cNvGraphicFramePr>
          <p:nvPr>
            <p:extLst>
              <p:ext uri="{D42A27DB-BD31-4B8C-83A1-F6EECF244321}">
                <p14:modId xmlns:p14="http://schemas.microsoft.com/office/powerpoint/2010/main" val="84065986"/>
              </p:ext>
            </p:extLst>
          </p:nvPr>
        </p:nvGraphicFramePr>
        <p:xfrm>
          <a:off x="660400" y="1572340"/>
          <a:ext cx="3480681" cy="4386881"/>
        </p:xfrm>
        <a:graphic>
          <a:graphicData uri="http://schemas.openxmlformats.org/drawingml/2006/chart">
            <c:chart xmlns:c="http://schemas.openxmlformats.org/drawingml/2006/chart" xmlns:r="http://schemas.openxmlformats.org/officeDocument/2006/relationships" r:id="rId6"/>
          </a:graphicData>
        </a:graphic>
      </p:graphicFrame>
      <p:cxnSp>
        <p:nvCxnSpPr>
          <p:cNvPr id="12" name="Straight Connector 11">
            <a:extLst>
              <a:ext uri="{FF2B5EF4-FFF2-40B4-BE49-F238E27FC236}">
                <a16:creationId xmlns:a16="http://schemas.microsoft.com/office/drawing/2014/main" id="{B94B5413-D73B-4C98-FFAC-53E597632554}"/>
              </a:ext>
            </a:extLst>
          </p:cNvPr>
          <p:cNvCxnSpPr>
            <a:cxnSpLocks/>
          </p:cNvCxnSpPr>
          <p:nvPr/>
        </p:nvCxnSpPr>
        <p:spPr>
          <a:xfrm>
            <a:off x="2003502" y="1094280"/>
            <a:ext cx="8184995" cy="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0754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6C66A-96EC-B44A-98B2-C9F14C467F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D04782-2DE9-7DD8-FB7F-B2EADE8FA95D}"/>
              </a:ext>
            </a:extLst>
          </p:cNvPr>
          <p:cNvSpPr txBox="1">
            <a:spLocks/>
          </p:cNvSpPr>
          <p:nvPr/>
        </p:nvSpPr>
        <p:spPr>
          <a:xfrm>
            <a:off x="941624" y="443389"/>
            <a:ext cx="10308753" cy="840972"/>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US" sz="3600" b="1" dirty="0">
                <a:solidFill>
                  <a:prstClr val="black">
                    <a:lumMod val="85000"/>
                    <a:lumOff val="15000"/>
                  </a:prstClr>
                </a:solidFill>
                <a:latin typeface="Lato SemiBold"/>
              </a:rPr>
              <a:t>System Built &amp; Aligned</a:t>
            </a:r>
            <a:endParaRPr kumimoji="0" lang="en-US" sz="3600" b="1" i="1" u="none" strike="noStrike" kern="1200" cap="none" spc="-50" normalizeH="0" baseline="0" noProof="0" dirty="0">
              <a:ln>
                <a:noFill/>
              </a:ln>
              <a:solidFill>
                <a:srgbClr val="C00000"/>
              </a:solidFill>
              <a:effectLst/>
              <a:uLnTx/>
              <a:uFillTx/>
              <a:latin typeface="Lato SemiBold"/>
              <a:ea typeface="+mj-ea"/>
              <a:cs typeface="+mj-cs"/>
            </a:endParaRPr>
          </a:p>
        </p:txBody>
      </p:sp>
      <p:sp>
        <p:nvSpPr>
          <p:cNvPr id="7" name="Content Placeholder 2">
            <a:extLst>
              <a:ext uri="{FF2B5EF4-FFF2-40B4-BE49-F238E27FC236}">
                <a16:creationId xmlns:a16="http://schemas.microsoft.com/office/drawing/2014/main" id="{36D94041-1F3A-1678-27E8-C1CA3B6D5AF3}"/>
              </a:ext>
            </a:extLst>
          </p:cNvPr>
          <p:cNvSpPr txBox="1">
            <a:spLocks/>
          </p:cNvSpPr>
          <p:nvPr/>
        </p:nvSpPr>
        <p:spPr>
          <a:xfrm>
            <a:off x="603637" y="1613941"/>
            <a:ext cx="5618487" cy="2527135"/>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85000"/>
                    <a:lumOff val="1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85000"/>
                    <a:lumOff val="1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b="1" dirty="0"/>
              <a:t>System Coordination</a:t>
            </a:r>
          </a:p>
          <a:p>
            <a:pPr>
              <a:buFont typeface="Wingdings" panose="05000000000000000000" pitchFamily="2" charset="2"/>
              <a:buChar char="ü"/>
            </a:pPr>
            <a:r>
              <a:rPr lang="en-US" dirty="0"/>
              <a:t>General and targeted homeless outreach</a:t>
            </a:r>
          </a:p>
          <a:p>
            <a:pPr>
              <a:buFont typeface="Wingdings" panose="05000000000000000000" pitchFamily="2" charset="2"/>
              <a:buChar char="ü"/>
            </a:pPr>
            <a:r>
              <a:rPr lang="en-US" dirty="0"/>
              <a:t>Community shared by-name list</a:t>
            </a:r>
          </a:p>
          <a:p>
            <a:pPr>
              <a:buFont typeface="Wingdings" panose="05000000000000000000" pitchFamily="2" charset="2"/>
              <a:buChar char="ü"/>
            </a:pPr>
            <a:r>
              <a:rPr lang="en-US" dirty="0"/>
              <a:t>Weekly Pathways Case Conferencing: 12-15 agencies regularly attend</a:t>
            </a:r>
          </a:p>
          <a:p>
            <a:pPr>
              <a:buFont typeface="Wingdings" panose="05000000000000000000" pitchFamily="2" charset="2"/>
              <a:buChar char="ü"/>
            </a:pPr>
            <a:r>
              <a:rPr lang="en-US" dirty="0"/>
              <a:t>Pathways Adult Needs &amp; Strength Analysis</a:t>
            </a:r>
          </a:p>
          <a:p>
            <a:pPr>
              <a:buFont typeface="Wingdings" panose="05000000000000000000" pitchFamily="2" charset="2"/>
              <a:buChar char="ü"/>
            </a:pPr>
            <a:r>
              <a:rPr lang="en-US" dirty="0"/>
              <a:t>Pathways dashboard</a:t>
            </a:r>
          </a:p>
          <a:p>
            <a:endParaRPr lang="en-US" sz="2400" dirty="0"/>
          </a:p>
          <a:p>
            <a:endParaRPr lang="en-US" dirty="0"/>
          </a:p>
        </p:txBody>
      </p:sp>
      <p:pic>
        <p:nvPicPr>
          <p:cNvPr id="6" name="Picture 5">
            <a:extLst>
              <a:ext uri="{FF2B5EF4-FFF2-40B4-BE49-F238E27FC236}">
                <a16:creationId xmlns:a16="http://schemas.microsoft.com/office/drawing/2014/main" id="{AF1ABE77-AB04-3B7C-2593-7C487F270C77}"/>
              </a:ext>
            </a:extLst>
          </p:cNvPr>
          <p:cNvPicPr>
            <a:picLocks noChangeAspect="1"/>
          </p:cNvPicPr>
          <p:nvPr/>
        </p:nvPicPr>
        <p:blipFill>
          <a:blip r:embed="rId3">
            <a:extLst>
              <a:ext uri="{28A0092B-C50C-407E-A947-70E740481C1C}">
                <a14:useLocalDpi xmlns:a14="http://schemas.microsoft.com/office/drawing/2010/main" val="0"/>
              </a:ext>
            </a:extLst>
          </a:blip>
          <a:srcRect r="69154"/>
          <a:stretch>
            <a:fillRect/>
          </a:stretch>
        </p:blipFill>
        <p:spPr>
          <a:xfrm>
            <a:off x="0" y="113809"/>
            <a:ext cx="1062990" cy="912212"/>
          </a:xfrm>
          <a:prstGeom prst="rect">
            <a:avLst/>
          </a:prstGeom>
        </p:spPr>
      </p:pic>
      <p:pic>
        <p:nvPicPr>
          <p:cNvPr id="8" name="Picture 7">
            <a:extLst>
              <a:ext uri="{FF2B5EF4-FFF2-40B4-BE49-F238E27FC236}">
                <a16:creationId xmlns:a16="http://schemas.microsoft.com/office/drawing/2014/main" id="{737D6C47-32FE-D613-95CA-DEED2D7740BF}"/>
              </a:ext>
            </a:extLst>
          </p:cNvPr>
          <p:cNvPicPr>
            <a:picLocks noChangeAspect="1"/>
          </p:cNvPicPr>
          <p:nvPr/>
        </p:nvPicPr>
        <p:blipFill>
          <a:blip r:embed="rId4"/>
          <a:stretch>
            <a:fillRect/>
          </a:stretch>
        </p:blipFill>
        <p:spPr>
          <a:xfrm>
            <a:off x="6833635" y="1406270"/>
            <a:ext cx="4289686" cy="3277129"/>
          </a:xfrm>
          <a:prstGeom prst="rect">
            <a:avLst/>
          </a:prstGeom>
        </p:spPr>
      </p:pic>
      <p:cxnSp>
        <p:nvCxnSpPr>
          <p:cNvPr id="3" name="Straight Connector 2">
            <a:extLst>
              <a:ext uri="{FF2B5EF4-FFF2-40B4-BE49-F238E27FC236}">
                <a16:creationId xmlns:a16="http://schemas.microsoft.com/office/drawing/2014/main" id="{92895EA3-B0FB-207C-4CAE-9BB24D04E678}"/>
              </a:ext>
            </a:extLst>
          </p:cNvPr>
          <p:cNvCxnSpPr>
            <a:cxnSpLocks/>
          </p:cNvCxnSpPr>
          <p:nvPr/>
        </p:nvCxnSpPr>
        <p:spPr>
          <a:xfrm>
            <a:off x="2003502" y="1094280"/>
            <a:ext cx="8184995" cy="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50071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37709-25F4-1C80-4993-18C6AAD3164C}"/>
              </a:ext>
            </a:extLst>
          </p:cNvPr>
          <p:cNvSpPr>
            <a:spLocks noGrp="1"/>
          </p:cNvSpPr>
          <p:nvPr>
            <p:ph type="title"/>
          </p:nvPr>
        </p:nvSpPr>
        <p:spPr>
          <a:xfrm>
            <a:off x="1097280" y="286603"/>
            <a:ext cx="10058400" cy="1450757"/>
          </a:xfrm>
        </p:spPr>
        <p:txBody>
          <a:bodyPr anchor="b">
            <a:normAutofit/>
          </a:bodyPr>
          <a:lstStyle/>
          <a:p>
            <a:r>
              <a:rPr lang="en-US" dirty="0"/>
              <a:t>Support Services Added</a:t>
            </a:r>
          </a:p>
        </p:txBody>
      </p:sp>
      <p:graphicFrame>
        <p:nvGraphicFramePr>
          <p:cNvPr id="5" name="Content Placeholder 2">
            <a:extLst>
              <a:ext uri="{FF2B5EF4-FFF2-40B4-BE49-F238E27FC236}">
                <a16:creationId xmlns:a16="http://schemas.microsoft.com/office/drawing/2014/main" id="{11B43400-1960-8CCF-D43E-37B50ABBC98D}"/>
              </a:ext>
            </a:extLst>
          </p:cNvPr>
          <p:cNvGraphicFramePr>
            <a:graphicFrameLocks noGrp="1"/>
          </p:cNvGraphicFramePr>
          <p:nvPr>
            <p:ph idx="1"/>
            <p:extLst>
              <p:ext uri="{D42A27DB-BD31-4B8C-83A1-F6EECF244321}">
                <p14:modId xmlns:p14="http://schemas.microsoft.com/office/powerpoint/2010/main" val="2051523361"/>
              </p:ext>
            </p:extLst>
          </p:nvPr>
        </p:nvGraphicFramePr>
        <p:xfrm>
          <a:off x="1097280" y="1845734"/>
          <a:ext cx="10058400"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EFAF9555-853A-2A86-D9E2-E2A6FE0D9575}"/>
              </a:ext>
            </a:extLst>
          </p:cNvPr>
          <p:cNvPicPr>
            <a:picLocks noChangeAspect="1"/>
          </p:cNvPicPr>
          <p:nvPr/>
        </p:nvPicPr>
        <p:blipFill>
          <a:blip r:embed="rId8">
            <a:extLst>
              <a:ext uri="{28A0092B-C50C-407E-A947-70E740481C1C}">
                <a14:useLocalDpi xmlns:a14="http://schemas.microsoft.com/office/drawing/2010/main" val="0"/>
              </a:ext>
            </a:extLst>
          </a:blip>
          <a:srcRect r="69154"/>
          <a:stretch>
            <a:fillRect/>
          </a:stretch>
        </p:blipFill>
        <p:spPr>
          <a:xfrm>
            <a:off x="0" y="113809"/>
            <a:ext cx="1062990" cy="912212"/>
          </a:xfrm>
          <a:prstGeom prst="rect">
            <a:avLst/>
          </a:prstGeom>
        </p:spPr>
      </p:pic>
    </p:spTree>
    <p:extLst>
      <p:ext uri="{BB962C8B-B14F-4D97-AF65-F5344CB8AC3E}">
        <p14:creationId xmlns:p14="http://schemas.microsoft.com/office/powerpoint/2010/main" val="3818965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C53BF-5232-9C2A-6163-AC4D1786D55E}"/>
              </a:ext>
            </a:extLst>
          </p:cNvPr>
          <p:cNvSpPr>
            <a:spLocks noGrp="1"/>
          </p:cNvSpPr>
          <p:nvPr>
            <p:ph type="title"/>
          </p:nvPr>
        </p:nvSpPr>
        <p:spPr>
          <a:xfrm>
            <a:off x="1097280" y="286603"/>
            <a:ext cx="10058400" cy="1450757"/>
          </a:xfrm>
        </p:spPr>
        <p:txBody>
          <a:bodyPr anchor="b">
            <a:normAutofit/>
          </a:bodyPr>
          <a:lstStyle/>
          <a:p>
            <a:r>
              <a:rPr lang="en-US" dirty="0"/>
              <a:t>Leveraging Grants to Extend Our Reach</a:t>
            </a:r>
          </a:p>
        </p:txBody>
      </p:sp>
      <p:graphicFrame>
        <p:nvGraphicFramePr>
          <p:cNvPr id="5" name="Content Placeholder 2">
            <a:extLst>
              <a:ext uri="{FF2B5EF4-FFF2-40B4-BE49-F238E27FC236}">
                <a16:creationId xmlns:a16="http://schemas.microsoft.com/office/drawing/2014/main" id="{372BFDB0-BF79-B6DE-6A46-32066447889B}"/>
              </a:ext>
            </a:extLst>
          </p:cNvPr>
          <p:cNvGraphicFramePr>
            <a:graphicFrameLocks noGrp="1"/>
          </p:cNvGraphicFramePr>
          <p:nvPr>
            <p:ph idx="1"/>
            <p:extLst>
              <p:ext uri="{D42A27DB-BD31-4B8C-83A1-F6EECF244321}">
                <p14:modId xmlns:p14="http://schemas.microsoft.com/office/powerpoint/2010/main" val="1875155247"/>
              </p:ext>
            </p:extLst>
          </p:nvPr>
        </p:nvGraphicFramePr>
        <p:xfrm>
          <a:off x="1097280" y="1845734"/>
          <a:ext cx="10058400"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0E8B5DD4-F386-A3D1-83EC-3DC8580B4FC6}"/>
              </a:ext>
            </a:extLst>
          </p:cNvPr>
          <p:cNvPicPr>
            <a:picLocks noChangeAspect="1"/>
          </p:cNvPicPr>
          <p:nvPr/>
        </p:nvPicPr>
        <p:blipFill>
          <a:blip r:embed="rId8">
            <a:extLst>
              <a:ext uri="{28A0092B-C50C-407E-A947-70E740481C1C}">
                <a14:useLocalDpi xmlns:a14="http://schemas.microsoft.com/office/drawing/2010/main" val="0"/>
              </a:ext>
            </a:extLst>
          </a:blip>
          <a:srcRect r="69154"/>
          <a:stretch>
            <a:fillRect/>
          </a:stretch>
        </p:blipFill>
        <p:spPr>
          <a:xfrm>
            <a:off x="0" y="113809"/>
            <a:ext cx="1062990" cy="912212"/>
          </a:xfrm>
          <a:prstGeom prst="rect">
            <a:avLst/>
          </a:prstGeom>
        </p:spPr>
      </p:pic>
    </p:spTree>
    <p:extLst>
      <p:ext uri="{BB962C8B-B14F-4D97-AF65-F5344CB8AC3E}">
        <p14:creationId xmlns:p14="http://schemas.microsoft.com/office/powerpoint/2010/main" val="20788764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38ACD-4A93-85B9-FF27-A87916961E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DB8CEA-EC8B-EA47-9D0B-FB2B41B6E8F4}"/>
              </a:ext>
            </a:extLst>
          </p:cNvPr>
          <p:cNvSpPr txBox="1">
            <a:spLocks/>
          </p:cNvSpPr>
          <p:nvPr/>
        </p:nvSpPr>
        <p:spPr>
          <a:xfrm>
            <a:off x="1615795" y="443389"/>
            <a:ext cx="10308753" cy="840972"/>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US" sz="3600" b="1" dirty="0">
                <a:solidFill>
                  <a:prstClr val="black">
                    <a:lumMod val="85000"/>
                    <a:lumOff val="15000"/>
                  </a:prstClr>
                </a:solidFill>
                <a:latin typeface="Lato SemiBold"/>
              </a:rPr>
              <a:t>Specialized Housing Progress</a:t>
            </a:r>
            <a:endParaRPr kumimoji="0" lang="en-US" sz="3600" b="1" i="1" u="none" strike="noStrike" kern="1200" cap="none" spc="-50" normalizeH="0" baseline="0" noProof="0" dirty="0">
              <a:ln>
                <a:noFill/>
              </a:ln>
              <a:solidFill>
                <a:srgbClr val="C00000"/>
              </a:solidFill>
              <a:effectLst/>
              <a:uLnTx/>
              <a:uFillTx/>
              <a:latin typeface="Lato SemiBold"/>
              <a:ea typeface="+mj-ea"/>
              <a:cs typeface="+mj-cs"/>
            </a:endParaRPr>
          </a:p>
        </p:txBody>
      </p:sp>
      <p:cxnSp>
        <p:nvCxnSpPr>
          <p:cNvPr id="3" name="Straight Connector 2">
            <a:extLst>
              <a:ext uri="{FF2B5EF4-FFF2-40B4-BE49-F238E27FC236}">
                <a16:creationId xmlns:a16="http://schemas.microsoft.com/office/drawing/2014/main" id="{5AF3AC35-7AEA-8544-4667-32172B626638}"/>
              </a:ext>
            </a:extLst>
          </p:cNvPr>
          <p:cNvCxnSpPr>
            <a:cxnSpLocks/>
          </p:cNvCxnSpPr>
          <p:nvPr/>
        </p:nvCxnSpPr>
        <p:spPr>
          <a:xfrm>
            <a:off x="2003502" y="1094280"/>
            <a:ext cx="8184995"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CD8A835F-4655-2F64-1805-2C4430EA3999}"/>
              </a:ext>
            </a:extLst>
          </p:cNvPr>
          <p:cNvPicPr>
            <a:picLocks noChangeAspect="1"/>
          </p:cNvPicPr>
          <p:nvPr/>
        </p:nvPicPr>
        <p:blipFill>
          <a:blip r:embed="rId3">
            <a:extLst>
              <a:ext uri="{28A0092B-C50C-407E-A947-70E740481C1C}">
                <a14:useLocalDpi xmlns:a14="http://schemas.microsoft.com/office/drawing/2010/main" val="0"/>
              </a:ext>
            </a:extLst>
          </a:blip>
          <a:srcRect r="69154"/>
          <a:stretch>
            <a:fillRect/>
          </a:stretch>
        </p:blipFill>
        <p:spPr>
          <a:xfrm>
            <a:off x="0" y="113809"/>
            <a:ext cx="1062990" cy="912212"/>
          </a:xfrm>
          <a:prstGeom prst="rect">
            <a:avLst/>
          </a:prstGeom>
        </p:spPr>
      </p:pic>
      <p:sp>
        <p:nvSpPr>
          <p:cNvPr id="5" name="Content Placeholder 2">
            <a:extLst>
              <a:ext uri="{FF2B5EF4-FFF2-40B4-BE49-F238E27FC236}">
                <a16:creationId xmlns:a16="http://schemas.microsoft.com/office/drawing/2014/main" id="{1326906F-59FF-9ADE-9D0B-2125F60EB22C}"/>
              </a:ext>
            </a:extLst>
          </p:cNvPr>
          <p:cNvSpPr txBox="1">
            <a:spLocks/>
          </p:cNvSpPr>
          <p:nvPr/>
        </p:nvSpPr>
        <p:spPr>
          <a:xfrm>
            <a:off x="880217" y="5466609"/>
            <a:ext cx="4595673" cy="885645"/>
          </a:xfrm>
          <a:prstGeom prst="rect">
            <a:avLst/>
          </a:prstGeom>
        </p:spPr>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85000"/>
                    <a:lumOff val="1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85000"/>
                    <a:lumOff val="1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dirty="0">
                <a:ea typeface="Lato"/>
                <a:cs typeface="Lato"/>
              </a:rPr>
              <a:t>Park Lane Studios: 10 units</a:t>
            </a:r>
          </a:p>
          <a:p>
            <a:pPr marL="0" indent="0">
              <a:buNone/>
            </a:pPr>
            <a:r>
              <a:rPr lang="en-US" dirty="0">
                <a:ea typeface="Lato"/>
                <a:cs typeface="Lato"/>
              </a:rPr>
              <a:t>Housing stability brings income growth</a:t>
            </a:r>
            <a:endParaRPr lang="en-US" sz="1600" dirty="0">
              <a:ea typeface="Lato"/>
              <a:cs typeface="Lato"/>
            </a:endParaRPr>
          </a:p>
          <a:p>
            <a:endParaRPr lang="en-US" dirty="0">
              <a:ea typeface="Lato"/>
              <a:cs typeface="Lato"/>
            </a:endParaRPr>
          </a:p>
          <a:p>
            <a:endParaRPr lang="en-US" dirty="0">
              <a:ea typeface="Lato"/>
              <a:cs typeface="Lato"/>
            </a:endParaRPr>
          </a:p>
          <a:p>
            <a:endParaRPr lang="en-US" dirty="0">
              <a:ea typeface="Lato"/>
              <a:cs typeface="Lato"/>
            </a:endParaRPr>
          </a:p>
        </p:txBody>
      </p:sp>
      <p:pic>
        <p:nvPicPr>
          <p:cNvPr id="6" name="Picture 5">
            <a:extLst>
              <a:ext uri="{FF2B5EF4-FFF2-40B4-BE49-F238E27FC236}">
                <a16:creationId xmlns:a16="http://schemas.microsoft.com/office/drawing/2014/main" id="{5EA65152-5793-ACBC-5207-D3792A95AD54}"/>
              </a:ext>
            </a:extLst>
          </p:cNvPr>
          <p:cNvPicPr>
            <a:picLocks noChangeAspect="1"/>
          </p:cNvPicPr>
          <p:nvPr/>
        </p:nvPicPr>
        <p:blipFill>
          <a:blip r:embed="rId4"/>
          <a:srcRect t="20598" b="11684"/>
          <a:stretch/>
        </p:blipFill>
        <p:spPr>
          <a:xfrm>
            <a:off x="4766400" y="1289941"/>
            <a:ext cx="6991857" cy="2663288"/>
          </a:xfrm>
          <a:prstGeom prst="rect">
            <a:avLst/>
          </a:prstGeom>
        </p:spPr>
      </p:pic>
      <p:pic>
        <p:nvPicPr>
          <p:cNvPr id="9" name="Picture 8">
            <a:extLst>
              <a:ext uri="{FF2B5EF4-FFF2-40B4-BE49-F238E27FC236}">
                <a16:creationId xmlns:a16="http://schemas.microsoft.com/office/drawing/2014/main" id="{1436A8BD-18F2-FB75-C09E-E0D07C72E19F}"/>
              </a:ext>
            </a:extLst>
          </p:cNvPr>
          <p:cNvPicPr>
            <a:picLocks noChangeAspect="1"/>
          </p:cNvPicPr>
          <p:nvPr/>
        </p:nvPicPr>
        <p:blipFill>
          <a:blip r:embed="rId5"/>
          <a:stretch>
            <a:fillRect/>
          </a:stretch>
        </p:blipFill>
        <p:spPr>
          <a:xfrm>
            <a:off x="880217" y="3429000"/>
            <a:ext cx="3531856" cy="2037609"/>
          </a:xfrm>
          <a:prstGeom prst="rect">
            <a:avLst/>
          </a:prstGeom>
        </p:spPr>
      </p:pic>
      <p:pic>
        <p:nvPicPr>
          <p:cNvPr id="11" name="Picture 10">
            <a:extLst>
              <a:ext uri="{FF2B5EF4-FFF2-40B4-BE49-F238E27FC236}">
                <a16:creationId xmlns:a16="http://schemas.microsoft.com/office/drawing/2014/main" id="{86A2028B-6651-689E-CFB7-61AB7F99E4AA}"/>
              </a:ext>
            </a:extLst>
          </p:cNvPr>
          <p:cNvPicPr>
            <a:picLocks noChangeAspect="1"/>
          </p:cNvPicPr>
          <p:nvPr/>
        </p:nvPicPr>
        <p:blipFill>
          <a:blip r:embed="rId6"/>
          <a:stretch>
            <a:fillRect/>
          </a:stretch>
        </p:blipFill>
        <p:spPr>
          <a:xfrm>
            <a:off x="880218" y="1284361"/>
            <a:ext cx="3531856" cy="1977840"/>
          </a:xfrm>
          <a:prstGeom prst="rect">
            <a:avLst/>
          </a:prstGeom>
        </p:spPr>
      </p:pic>
      <p:sp>
        <p:nvSpPr>
          <p:cNvPr id="13" name="Content Placeholder 2">
            <a:extLst>
              <a:ext uri="{FF2B5EF4-FFF2-40B4-BE49-F238E27FC236}">
                <a16:creationId xmlns:a16="http://schemas.microsoft.com/office/drawing/2014/main" id="{98E65C0B-5D5D-200C-F5E6-0666214F0EFF}"/>
              </a:ext>
            </a:extLst>
          </p:cNvPr>
          <p:cNvSpPr txBox="1">
            <a:spLocks/>
          </p:cNvSpPr>
          <p:nvPr/>
        </p:nvSpPr>
        <p:spPr>
          <a:xfrm>
            <a:off x="4766400" y="4004982"/>
            <a:ext cx="6545383" cy="885645"/>
          </a:xfrm>
          <a:prstGeom prst="rect">
            <a:avLst/>
          </a:prstGeom>
        </p:spPr>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85000"/>
                    <a:lumOff val="1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85000"/>
                    <a:lumOff val="1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dirty="0">
                <a:ea typeface="Lato"/>
                <a:cs typeface="Lato"/>
              </a:rPr>
              <a:t>Collective on 4th: 12 set aside units</a:t>
            </a:r>
          </a:p>
          <a:p>
            <a:pPr marL="0" indent="0">
              <a:buNone/>
            </a:pPr>
            <a:endParaRPr lang="en-US" dirty="0">
              <a:ea typeface="Lato"/>
              <a:cs typeface="Lato"/>
            </a:endParaRPr>
          </a:p>
          <a:p>
            <a:endParaRPr lang="en-US" dirty="0">
              <a:ea typeface="Lato"/>
              <a:cs typeface="Lato"/>
            </a:endParaRPr>
          </a:p>
          <a:p>
            <a:endParaRPr lang="en-US" dirty="0">
              <a:ea typeface="Lato"/>
              <a:cs typeface="Lato"/>
            </a:endParaRPr>
          </a:p>
        </p:txBody>
      </p:sp>
    </p:spTree>
    <p:extLst>
      <p:ext uri="{BB962C8B-B14F-4D97-AF65-F5344CB8AC3E}">
        <p14:creationId xmlns:p14="http://schemas.microsoft.com/office/powerpoint/2010/main" val="1061124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4982B-4E45-45C7-7D73-A72D3ABB2E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4C8164-498D-8AA4-BBDD-B59546C6D678}"/>
              </a:ext>
            </a:extLst>
          </p:cNvPr>
          <p:cNvSpPr txBox="1">
            <a:spLocks/>
          </p:cNvSpPr>
          <p:nvPr/>
        </p:nvSpPr>
        <p:spPr>
          <a:xfrm>
            <a:off x="1062990" y="441745"/>
            <a:ext cx="10308753" cy="840972"/>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US" sz="3600" b="1" dirty="0">
                <a:solidFill>
                  <a:prstClr val="black">
                    <a:lumMod val="85000"/>
                    <a:lumOff val="15000"/>
                  </a:prstClr>
                </a:solidFill>
                <a:latin typeface="Lato SemiBold"/>
              </a:rPr>
              <a:t>New City Housing Developments</a:t>
            </a:r>
            <a:endParaRPr kumimoji="0" lang="en-US" sz="3600" b="1" i="1" u="none" strike="noStrike" kern="1200" cap="none" spc="-50" normalizeH="0" baseline="0" noProof="0" dirty="0">
              <a:ln>
                <a:noFill/>
              </a:ln>
              <a:solidFill>
                <a:srgbClr val="C00000"/>
              </a:solidFill>
              <a:effectLst/>
              <a:uLnTx/>
              <a:uFillTx/>
              <a:latin typeface="Lato SemiBold"/>
              <a:ea typeface="+mj-ea"/>
              <a:cs typeface="+mj-cs"/>
            </a:endParaRPr>
          </a:p>
        </p:txBody>
      </p:sp>
      <p:cxnSp>
        <p:nvCxnSpPr>
          <p:cNvPr id="3" name="Straight Connector 2">
            <a:extLst>
              <a:ext uri="{FF2B5EF4-FFF2-40B4-BE49-F238E27FC236}">
                <a16:creationId xmlns:a16="http://schemas.microsoft.com/office/drawing/2014/main" id="{4D6E1B6D-949C-5E64-2E62-3D222D45DC87}"/>
              </a:ext>
            </a:extLst>
          </p:cNvPr>
          <p:cNvCxnSpPr>
            <a:cxnSpLocks/>
          </p:cNvCxnSpPr>
          <p:nvPr/>
        </p:nvCxnSpPr>
        <p:spPr>
          <a:xfrm>
            <a:off x="2003502" y="1094280"/>
            <a:ext cx="8184995"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3D4769B4-0E75-E91C-C868-7EA8A0FD4E74}"/>
              </a:ext>
            </a:extLst>
          </p:cNvPr>
          <p:cNvPicPr>
            <a:picLocks noChangeAspect="1"/>
          </p:cNvPicPr>
          <p:nvPr/>
        </p:nvPicPr>
        <p:blipFill>
          <a:blip r:embed="rId3">
            <a:extLst>
              <a:ext uri="{28A0092B-C50C-407E-A947-70E740481C1C}">
                <a14:useLocalDpi xmlns:a14="http://schemas.microsoft.com/office/drawing/2010/main" val="0"/>
              </a:ext>
            </a:extLst>
          </a:blip>
          <a:srcRect r="69154"/>
          <a:stretch>
            <a:fillRect/>
          </a:stretch>
        </p:blipFill>
        <p:spPr>
          <a:xfrm>
            <a:off x="0" y="113809"/>
            <a:ext cx="1062990" cy="912212"/>
          </a:xfrm>
          <a:prstGeom prst="rect">
            <a:avLst/>
          </a:prstGeom>
        </p:spPr>
      </p:pic>
      <p:sp>
        <p:nvSpPr>
          <p:cNvPr id="5" name="Content Placeholder 2">
            <a:extLst>
              <a:ext uri="{FF2B5EF4-FFF2-40B4-BE49-F238E27FC236}">
                <a16:creationId xmlns:a16="http://schemas.microsoft.com/office/drawing/2014/main" id="{5BAE7D3B-4671-9EEB-7DB4-115C765F2F62}"/>
              </a:ext>
            </a:extLst>
          </p:cNvPr>
          <p:cNvSpPr txBox="1">
            <a:spLocks/>
          </p:cNvSpPr>
          <p:nvPr/>
        </p:nvSpPr>
        <p:spPr>
          <a:xfrm>
            <a:off x="701542" y="1282717"/>
            <a:ext cx="5940996" cy="430469"/>
          </a:xfrm>
          <a:prstGeom prst="rect">
            <a:avLst/>
          </a:prstGeom>
        </p:spPr>
        <p:txBody>
          <a:bodyPr vert="horz" lIns="0" tIns="45720" rIns="0" bIns="45720" rtlCol="0" anchor="t">
            <a:normAutofit fontScale="250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85000"/>
                    <a:lumOff val="1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85000"/>
                    <a:lumOff val="1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8000" b="1" dirty="0"/>
              <a:t>Recently Completed Housing Developments</a:t>
            </a:r>
          </a:p>
          <a:p>
            <a:endParaRPr lang="en-US" dirty="0">
              <a:ea typeface="Lato"/>
              <a:cs typeface="Lato"/>
            </a:endParaRPr>
          </a:p>
          <a:p>
            <a:endParaRPr lang="en-US" dirty="0">
              <a:ea typeface="Lato"/>
              <a:cs typeface="Lato"/>
            </a:endParaRPr>
          </a:p>
          <a:p>
            <a:endParaRPr lang="en-US" dirty="0">
              <a:ea typeface="Lato"/>
              <a:cs typeface="Lato"/>
            </a:endParaRPr>
          </a:p>
        </p:txBody>
      </p:sp>
      <p:sp>
        <p:nvSpPr>
          <p:cNvPr id="13" name="Content Placeholder 2">
            <a:extLst>
              <a:ext uri="{FF2B5EF4-FFF2-40B4-BE49-F238E27FC236}">
                <a16:creationId xmlns:a16="http://schemas.microsoft.com/office/drawing/2014/main" id="{83DAF847-E507-2044-E915-C42226F42962}"/>
              </a:ext>
            </a:extLst>
          </p:cNvPr>
          <p:cNvSpPr txBox="1">
            <a:spLocks/>
          </p:cNvSpPr>
          <p:nvPr/>
        </p:nvSpPr>
        <p:spPr>
          <a:xfrm>
            <a:off x="7705875" y="3601760"/>
            <a:ext cx="3783725" cy="430469"/>
          </a:xfrm>
          <a:prstGeom prst="rect">
            <a:avLst/>
          </a:prstGeom>
        </p:spPr>
        <p:txBody>
          <a:bodyPr vert="horz" lIns="0" tIns="45720" rIns="0" bIns="45720" rtlCol="0" anchor="t">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85000"/>
                    <a:lumOff val="1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85000"/>
                    <a:lumOff val="1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1400" dirty="0">
                <a:ea typeface="Lato"/>
                <a:cs typeface="Lato"/>
              </a:rPr>
              <a:t>Lincoln Middle School – Future Development of 51 affordable units</a:t>
            </a:r>
          </a:p>
          <a:p>
            <a:endParaRPr lang="en-US" dirty="0">
              <a:ea typeface="Lato"/>
              <a:cs typeface="Lato"/>
            </a:endParaRPr>
          </a:p>
          <a:p>
            <a:endParaRPr lang="en-US" dirty="0">
              <a:ea typeface="Lato"/>
              <a:cs typeface="Lato"/>
            </a:endParaRPr>
          </a:p>
          <a:p>
            <a:endParaRPr lang="en-US" dirty="0">
              <a:ea typeface="Lato"/>
              <a:cs typeface="Lato"/>
            </a:endParaRPr>
          </a:p>
        </p:txBody>
      </p:sp>
      <p:graphicFrame>
        <p:nvGraphicFramePr>
          <p:cNvPr id="4" name="Table 3">
            <a:extLst>
              <a:ext uri="{FF2B5EF4-FFF2-40B4-BE49-F238E27FC236}">
                <a16:creationId xmlns:a16="http://schemas.microsoft.com/office/drawing/2014/main" id="{FF1EFF43-2438-AC21-232E-73DDF68AC2B2}"/>
              </a:ext>
            </a:extLst>
          </p:cNvPr>
          <p:cNvGraphicFramePr>
            <a:graphicFrameLocks noGrp="1"/>
          </p:cNvGraphicFramePr>
          <p:nvPr>
            <p:extLst>
              <p:ext uri="{D42A27DB-BD31-4B8C-83A1-F6EECF244321}">
                <p14:modId xmlns:p14="http://schemas.microsoft.com/office/powerpoint/2010/main" val="4021434219"/>
              </p:ext>
            </p:extLst>
          </p:nvPr>
        </p:nvGraphicFramePr>
        <p:xfrm>
          <a:off x="702400" y="1676912"/>
          <a:ext cx="6749434" cy="1849120"/>
        </p:xfrm>
        <a:graphic>
          <a:graphicData uri="http://schemas.openxmlformats.org/drawingml/2006/table">
            <a:tbl>
              <a:tblPr firstRow="1" bandRow="1">
                <a:tableStyleId>{5C22544A-7EE6-4342-B048-85BDC9FD1C3A}</a:tableStyleId>
              </a:tblPr>
              <a:tblGrid>
                <a:gridCol w="2524512">
                  <a:extLst>
                    <a:ext uri="{9D8B030D-6E8A-4147-A177-3AD203B41FA5}">
                      <a16:colId xmlns:a16="http://schemas.microsoft.com/office/drawing/2014/main" val="678478196"/>
                    </a:ext>
                  </a:extLst>
                </a:gridCol>
                <a:gridCol w="4224922">
                  <a:extLst>
                    <a:ext uri="{9D8B030D-6E8A-4147-A177-3AD203B41FA5}">
                      <a16:colId xmlns:a16="http://schemas.microsoft.com/office/drawing/2014/main" val="7465571"/>
                    </a:ext>
                  </a:extLst>
                </a:gridCol>
              </a:tblGrid>
              <a:tr h="0">
                <a:tc>
                  <a:txBody>
                    <a:bodyPr/>
                    <a:lstStyle/>
                    <a:p>
                      <a:r>
                        <a:rPr lang="en-US" dirty="0"/>
                        <a:t>Market Rate Units</a:t>
                      </a:r>
                    </a:p>
                  </a:txBody>
                  <a:tcPr/>
                </a:tc>
                <a:tc>
                  <a:txBody>
                    <a:bodyPr/>
                    <a:lstStyle/>
                    <a:p>
                      <a:r>
                        <a:rPr lang="en-US" dirty="0"/>
                        <a:t>Income Eligible Affordable Units</a:t>
                      </a:r>
                    </a:p>
                  </a:txBody>
                  <a:tcPr/>
                </a:tc>
                <a:extLst>
                  <a:ext uri="{0D108BD9-81ED-4DB2-BD59-A6C34878D82A}">
                    <a16:rowId xmlns:a16="http://schemas.microsoft.com/office/drawing/2014/main" val="3007551221"/>
                  </a:ext>
                </a:extLst>
              </a:tr>
              <a:tr h="370840">
                <a:tc>
                  <a:txBody>
                    <a:bodyPr/>
                    <a:lstStyle/>
                    <a:p>
                      <a:r>
                        <a:rPr lang="en-US" dirty="0"/>
                        <a:t>War Eagle</a:t>
                      </a:r>
                    </a:p>
                  </a:txBody>
                  <a:tcPr/>
                </a:tc>
                <a:tc>
                  <a:txBody>
                    <a:bodyPr/>
                    <a:lstStyle/>
                    <a:p>
                      <a:r>
                        <a:rPr lang="en-US" dirty="0"/>
                        <a:t>Driftless Apartments</a:t>
                      </a:r>
                    </a:p>
                  </a:txBody>
                  <a:tcPr/>
                </a:tc>
                <a:extLst>
                  <a:ext uri="{0D108BD9-81ED-4DB2-BD59-A6C34878D82A}">
                    <a16:rowId xmlns:a16="http://schemas.microsoft.com/office/drawing/2014/main" val="3635194032"/>
                  </a:ext>
                </a:extLst>
              </a:tr>
              <a:tr h="370840">
                <a:tc>
                  <a:txBody>
                    <a:bodyPr/>
                    <a:lstStyle/>
                    <a:p>
                      <a:r>
                        <a:rPr lang="en-US" dirty="0"/>
                        <a:t>C&amp;C Residences</a:t>
                      </a:r>
                    </a:p>
                  </a:txBody>
                  <a:tcPr/>
                </a:tc>
                <a:tc>
                  <a:txBody>
                    <a:bodyPr/>
                    <a:lstStyle/>
                    <a:p>
                      <a:r>
                        <a:rPr lang="en-US" dirty="0"/>
                        <a:t>Collective on Fourth</a:t>
                      </a:r>
                    </a:p>
                  </a:txBody>
                  <a:tcPr/>
                </a:tc>
                <a:extLst>
                  <a:ext uri="{0D108BD9-81ED-4DB2-BD59-A6C34878D82A}">
                    <a16:rowId xmlns:a16="http://schemas.microsoft.com/office/drawing/2014/main" val="960540163"/>
                  </a:ext>
                </a:extLst>
              </a:tr>
              <a:tr h="370840">
                <a:tc>
                  <a:txBody>
                    <a:bodyPr/>
                    <a:lstStyle/>
                    <a:p>
                      <a:r>
                        <a:rPr lang="en-US" dirty="0"/>
                        <a:t>Badger West </a:t>
                      </a:r>
                    </a:p>
                  </a:txBody>
                  <a:tcPr/>
                </a:tc>
                <a:tc>
                  <a:txBody>
                    <a:bodyPr/>
                    <a:lstStyle/>
                    <a:p>
                      <a:endParaRPr lang="en-US"/>
                    </a:p>
                  </a:txBody>
                  <a:tcPr/>
                </a:tc>
                <a:extLst>
                  <a:ext uri="{0D108BD9-81ED-4DB2-BD59-A6C34878D82A}">
                    <a16:rowId xmlns:a16="http://schemas.microsoft.com/office/drawing/2014/main" val="42064363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Grandview Apartments</a:t>
                      </a:r>
                    </a:p>
                  </a:txBody>
                  <a:tcPr/>
                </a:tc>
                <a:tc>
                  <a:txBody>
                    <a:bodyPr/>
                    <a:lstStyle/>
                    <a:p>
                      <a:endParaRPr lang="en-US" dirty="0"/>
                    </a:p>
                  </a:txBody>
                  <a:tcPr/>
                </a:tc>
                <a:extLst>
                  <a:ext uri="{0D108BD9-81ED-4DB2-BD59-A6C34878D82A}">
                    <a16:rowId xmlns:a16="http://schemas.microsoft.com/office/drawing/2014/main" val="3005764745"/>
                  </a:ext>
                </a:extLst>
              </a:tr>
            </a:tbl>
          </a:graphicData>
        </a:graphic>
      </p:graphicFrame>
      <p:pic>
        <p:nvPicPr>
          <p:cNvPr id="10" name="Picture 9">
            <a:extLst>
              <a:ext uri="{FF2B5EF4-FFF2-40B4-BE49-F238E27FC236}">
                <a16:creationId xmlns:a16="http://schemas.microsoft.com/office/drawing/2014/main" id="{8FD46B23-24FB-ABA6-17E8-DA809E3AD988}"/>
              </a:ext>
            </a:extLst>
          </p:cNvPr>
          <p:cNvPicPr>
            <a:picLocks noChangeAspect="1"/>
          </p:cNvPicPr>
          <p:nvPr/>
        </p:nvPicPr>
        <p:blipFill>
          <a:blip r:embed="rId4"/>
          <a:stretch>
            <a:fillRect/>
          </a:stretch>
        </p:blipFill>
        <p:spPr>
          <a:xfrm>
            <a:off x="7728994" y="1498150"/>
            <a:ext cx="3786875" cy="1996234"/>
          </a:xfrm>
          <a:prstGeom prst="rect">
            <a:avLst/>
          </a:prstGeom>
        </p:spPr>
      </p:pic>
      <p:sp>
        <p:nvSpPr>
          <p:cNvPr id="14" name="Content Placeholder 2">
            <a:extLst>
              <a:ext uri="{FF2B5EF4-FFF2-40B4-BE49-F238E27FC236}">
                <a16:creationId xmlns:a16="http://schemas.microsoft.com/office/drawing/2014/main" id="{10377805-6A9E-34D5-B3F1-8BE5B5C1FBE2}"/>
              </a:ext>
            </a:extLst>
          </p:cNvPr>
          <p:cNvSpPr txBox="1">
            <a:spLocks/>
          </p:cNvSpPr>
          <p:nvPr/>
        </p:nvSpPr>
        <p:spPr>
          <a:xfrm>
            <a:off x="701542" y="3851823"/>
            <a:ext cx="5940996" cy="430469"/>
          </a:xfrm>
          <a:prstGeom prst="rect">
            <a:avLst/>
          </a:prstGeom>
        </p:spPr>
        <p:txBody>
          <a:bodyPr vert="horz" lIns="0" tIns="45720" rIns="0" bIns="45720" rtlCol="0" anchor="t">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85000"/>
                    <a:lumOff val="1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85000"/>
                    <a:lumOff val="1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b="1" dirty="0"/>
              <a:t>Upcoming Housing Developments</a:t>
            </a:r>
          </a:p>
          <a:p>
            <a:endParaRPr lang="en-US" dirty="0">
              <a:ea typeface="Lato"/>
              <a:cs typeface="Lato"/>
            </a:endParaRPr>
          </a:p>
          <a:p>
            <a:endParaRPr lang="en-US" dirty="0">
              <a:ea typeface="Lato"/>
              <a:cs typeface="Lato"/>
            </a:endParaRPr>
          </a:p>
          <a:p>
            <a:endParaRPr lang="en-US" dirty="0">
              <a:ea typeface="Lato"/>
              <a:cs typeface="Lato"/>
            </a:endParaRPr>
          </a:p>
        </p:txBody>
      </p:sp>
      <p:graphicFrame>
        <p:nvGraphicFramePr>
          <p:cNvPr id="16" name="Table 15">
            <a:extLst>
              <a:ext uri="{FF2B5EF4-FFF2-40B4-BE49-F238E27FC236}">
                <a16:creationId xmlns:a16="http://schemas.microsoft.com/office/drawing/2014/main" id="{8F0443C9-526B-D829-48BC-BB56645FC60D}"/>
              </a:ext>
            </a:extLst>
          </p:cNvPr>
          <p:cNvGraphicFramePr>
            <a:graphicFrameLocks noGrp="1"/>
          </p:cNvGraphicFramePr>
          <p:nvPr>
            <p:extLst>
              <p:ext uri="{D42A27DB-BD31-4B8C-83A1-F6EECF244321}">
                <p14:modId xmlns:p14="http://schemas.microsoft.com/office/powerpoint/2010/main" val="1617979457"/>
              </p:ext>
            </p:extLst>
          </p:nvPr>
        </p:nvGraphicFramePr>
        <p:xfrm>
          <a:off x="702399" y="4246018"/>
          <a:ext cx="9377022" cy="1849120"/>
        </p:xfrm>
        <a:graphic>
          <a:graphicData uri="http://schemas.openxmlformats.org/drawingml/2006/table">
            <a:tbl>
              <a:tblPr firstRow="1" bandRow="1">
                <a:tableStyleId>{5C22544A-7EE6-4342-B048-85BDC9FD1C3A}</a:tableStyleId>
              </a:tblPr>
              <a:tblGrid>
                <a:gridCol w="5794627">
                  <a:extLst>
                    <a:ext uri="{9D8B030D-6E8A-4147-A177-3AD203B41FA5}">
                      <a16:colId xmlns:a16="http://schemas.microsoft.com/office/drawing/2014/main" val="678478196"/>
                    </a:ext>
                  </a:extLst>
                </a:gridCol>
                <a:gridCol w="3582395">
                  <a:extLst>
                    <a:ext uri="{9D8B030D-6E8A-4147-A177-3AD203B41FA5}">
                      <a16:colId xmlns:a16="http://schemas.microsoft.com/office/drawing/2014/main" val="7465571"/>
                    </a:ext>
                  </a:extLst>
                </a:gridCol>
              </a:tblGrid>
              <a:tr h="0">
                <a:tc>
                  <a:txBody>
                    <a:bodyPr/>
                    <a:lstStyle/>
                    <a:p>
                      <a:r>
                        <a:rPr lang="en-US" dirty="0"/>
                        <a:t>Market Rate Units</a:t>
                      </a:r>
                    </a:p>
                  </a:txBody>
                  <a:tcPr/>
                </a:tc>
                <a:tc>
                  <a:txBody>
                    <a:bodyPr/>
                    <a:lstStyle/>
                    <a:p>
                      <a:r>
                        <a:rPr lang="en-US" dirty="0"/>
                        <a:t>Income Eligible Affordable Units</a:t>
                      </a:r>
                    </a:p>
                  </a:txBody>
                  <a:tcPr/>
                </a:tc>
                <a:extLst>
                  <a:ext uri="{0D108BD9-81ED-4DB2-BD59-A6C34878D82A}">
                    <a16:rowId xmlns:a16="http://schemas.microsoft.com/office/drawing/2014/main" val="3007551221"/>
                  </a:ext>
                </a:extLst>
              </a:tr>
              <a:tr h="370840">
                <a:tc>
                  <a:txBody>
                    <a:bodyPr/>
                    <a:lstStyle/>
                    <a:p>
                      <a:r>
                        <a:rPr lang="en-US" dirty="0"/>
                        <a:t>Chalmers (La Crosse Tribune building)</a:t>
                      </a:r>
                    </a:p>
                  </a:txBody>
                  <a:tcPr/>
                </a:tc>
                <a:tc>
                  <a:txBody>
                    <a:bodyPr/>
                    <a:lstStyle/>
                    <a:p>
                      <a:r>
                        <a:rPr lang="en-US" dirty="0"/>
                        <a:t>Haven on Main </a:t>
                      </a:r>
                    </a:p>
                  </a:txBody>
                  <a:tcPr/>
                </a:tc>
                <a:extLst>
                  <a:ext uri="{0D108BD9-81ED-4DB2-BD59-A6C34878D82A}">
                    <a16:rowId xmlns:a16="http://schemas.microsoft.com/office/drawing/2014/main" val="3635194032"/>
                  </a:ext>
                </a:extLst>
              </a:tr>
              <a:tr h="370840">
                <a:tc>
                  <a:txBody>
                    <a:bodyPr/>
                    <a:lstStyle/>
                    <a:p>
                      <a:r>
                        <a:rPr lang="en-US" dirty="0"/>
                        <a:t>Bridgeview Plaza</a:t>
                      </a:r>
                    </a:p>
                  </a:txBody>
                  <a:tcPr/>
                </a:tc>
                <a:tc>
                  <a:txBody>
                    <a:bodyPr/>
                    <a:lstStyle/>
                    <a:p>
                      <a:r>
                        <a:rPr lang="en-US" dirty="0"/>
                        <a:t>Heritage Lofts at Lincoln Middle</a:t>
                      </a:r>
                    </a:p>
                  </a:txBody>
                  <a:tcPr/>
                </a:tc>
                <a:extLst>
                  <a:ext uri="{0D108BD9-81ED-4DB2-BD59-A6C34878D82A}">
                    <a16:rowId xmlns:a16="http://schemas.microsoft.com/office/drawing/2014/main" val="960540163"/>
                  </a:ext>
                </a:extLst>
              </a:tr>
              <a:tr h="370840">
                <a:tc>
                  <a:txBody>
                    <a:bodyPr/>
                    <a:lstStyle/>
                    <a:p>
                      <a:r>
                        <a:rPr lang="en-US" dirty="0"/>
                        <a:t>The Lofts at River Point District</a:t>
                      </a:r>
                    </a:p>
                  </a:txBody>
                  <a:tcPr/>
                </a:tc>
                <a:tc>
                  <a:txBody>
                    <a:bodyPr/>
                    <a:lstStyle/>
                    <a:p>
                      <a:r>
                        <a:rPr lang="en-US" dirty="0" err="1"/>
                        <a:t>Cinnaire</a:t>
                      </a:r>
                      <a:r>
                        <a:rPr lang="en-US" dirty="0"/>
                        <a:t> 7th St Residences </a:t>
                      </a:r>
                    </a:p>
                  </a:txBody>
                  <a:tcPr/>
                </a:tc>
                <a:extLst>
                  <a:ext uri="{0D108BD9-81ED-4DB2-BD59-A6C34878D82A}">
                    <a16:rowId xmlns:a16="http://schemas.microsoft.com/office/drawing/2014/main" val="42064363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Additional Development at River Point District </a:t>
                      </a:r>
                    </a:p>
                  </a:txBody>
                  <a:tcPr/>
                </a:tc>
                <a:tc>
                  <a:txBody>
                    <a:bodyPr/>
                    <a:lstStyle/>
                    <a:p>
                      <a:r>
                        <a:rPr lang="en-US" dirty="0"/>
                        <a:t>Copper Rocks*</a:t>
                      </a:r>
                    </a:p>
                  </a:txBody>
                  <a:tcPr/>
                </a:tc>
                <a:extLst>
                  <a:ext uri="{0D108BD9-81ED-4DB2-BD59-A6C34878D82A}">
                    <a16:rowId xmlns:a16="http://schemas.microsoft.com/office/drawing/2014/main" val="3005764745"/>
                  </a:ext>
                </a:extLst>
              </a:tr>
            </a:tbl>
          </a:graphicData>
        </a:graphic>
      </p:graphicFrame>
      <p:sp>
        <p:nvSpPr>
          <p:cNvPr id="18" name="Content Placeholder 2">
            <a:extLst>
              <a:ext uri="{FF2B5EF4-FFF2-40B4-BE49-F238E27FC236}">
                <a16:creationId xmlns:a16="http://schemas.microsoft.com/office/drawing/2014/main" id="{3B81507D-2503-A96A-F172-5E877624F11B}"/>
              </a:ext>
            </a:extLst>
          </p:cNvPr>
          <p:cNvSpPr txBox="1">
            <a:spLocks/>
          </p:cNvSpPr>
          <p:nvPr/>
        </p:nvSpPr>
        <p:spPr>
          <a:xfrm>
            <a:off x="6561059" y="6086331"/>
            <a:ext cx="2824679" cy="263297"/>
          </a:xfrm>
          <a:prstGeom prst="rect">
            <a:avLst/>
          </a:prstGeom>
        </p:spPr>
        <p:txBody>
          <a:bodyPr vert="horz" lIns="0" tIns="45720" rIns="0" bIns="45720" rtlCol="0" anchor="t">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85000"/>
                    <a:lumOff val="1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85000"/>
                    <a:lumOff val="1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1400" b="1" i="1" dirty="0"/>
              <a:t>*pending development agreement</a:t>
            </a:r>
            <a:endParaRPr lang="en-US" sz="1400" i="1" dirty="0">
              <a:ea typeface="Lato"/>
              <a:cs typeface="Lato"/>
            </a:endParaRPr>
          </a:p>
          <a:p>
            <a:endParaRPr lang="en-US" dirty="0">
              <a:ea typeface="Lato"/>
              <a:cs typeface="Lato"/>
            </a:endParaRPr>
          </a:p>
          <a:p>
            <a:endParaRPr lang="en-US" dirty="0">
              <a:ea typeface="Lato"/>
              <a:cs typeface="Lato"/>
            </a:endParaRPr>
          </a:p>
        </p:txBody>
      </p:sp>
    </p:spTree>
    <p:extLst>
      <p:ext uri="{BB962C8B-B14F-4D97-AF65-F5344CB8AC3E}">
        <p14:creationId xmlns:p14="http://schemas.microsoft.com/office/powerpoint/2010/main" val="3865830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F13A3-014D-42A0-1B96-105729F71D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6126AC-5F53-BBC1-E473-814E8233B173}"/>
              </a:ext>
            </a:extLst>
          </p:cNvPr>
          <p:cNvSpPr txBox="1">
            <a:spLocks/>
          </p:cNvSpPr>
          <p:nvPr/>
        </p:nvSpPr>
        <p:spPr>
          <a:xfrm>
            <a:off x="941622" y="441745"/>
            <a:ext cx="10308753" cy="840972"/>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US" sz="3600" b="1" dirty="0">
                <a:solidFill>
                  <a:prstClr val="black">
                    <a:lumMod val="85000"/>
                    <a:lumOff val="15000"/>
                  </a:prstClr>
                </a:solidFill>
                <a:latin typeface="Lato SemiBold"/>
              </a:rPr>
              <a:t>Pathways-Held Leases</a:t>
            </a:r>
            <a:endParaRPr kumimoji="0" lang="en-US" sz="3600" b="1" i="1" u="none" strike="noStrike" kern="1200" cap="none" spc="-50" normalizeH="0" baseline="0" noProof="0" dirty="0">
              <a:ln>
                <a:noFill/>
              </a:ln>
              <a:solidFill>
                <a:srgbClr val="C00000"/>
              </a:solidFill>
              <a:effectLst/>
              <a:uLnTx/>
              <a:uFillTx/>
              <a:latin typeface="Lato SemiBold"/>
              <a:ea typeface="+mj-ea"/>
              <a:cs typeface="+mj-cs"/>
            </a:endParaRPr>
          </a:p>
        </p:txBody>
      </p:sp>
      <p:cxnSp>
        <p:nvCxnSpPr>
          <p:cNvPr id="3" name="Straight Connector 2">
            <a:extLst>
              <a:ext uri="{FF2B5EF4-FFF2-40B4-BE49-F238E27FC236}">
                <a16:creationId xmlns:a16="http://schemas.microsoft.com/office/drawing/2014/main" id="{426E1C49-BB24-191C-BE1C-2BC16F9AB2E8}"/>
              </a:ext>
            </a:extLst>
          </p:cNvPr>
          <p:cNvCxnSpPr>
            <a:cxnSpLocks/>
          </p:cNvCxnSpPr>
          <p:nvPr/>
        </p:nvCxnSpPr>
        <p:spPr>
          <a:xfrm>
            <a:off x="2003502" y="1094280"/>
            <a:ext cx="8184995"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0139E174-C58C-AA81-5BF1-069111D80640}"/>
              </a:ext>
            </a:extLst>
          </p:cNvPr>
          <p:cNvPicPr>
            <a:picLocks noChangeAspect="1"/>
          </p:cNvPicPr>
          <p:nvPr/>
        </p:nvPicPr>
        <p:blipFill>
          <a:blip r:embed="rId3">
            <a:extLst>
              <a:ext uri="{28A0092B-C50C-407E-A947-70E740481C1C}">
                <a14:useLocalDpi xmlns:a14="http://schemas.microsoft.com/office/drawing/2010/main" val="0"/>
              </a:ext>
            </a:extLst>
          </a:blip>
          <a:srcRect r="69154"/>
          <a:stretch>
            <a:fillRect/>
          </a:stretch>
        </p:blipFill>
        <p:spPr>
          <a:xfrm>
            <a:off x="0" y="113809"/>
            <a:ext cx="1062990" cy="912212"/>
          </a:xfrm>
          <a:prstGeom prst="rect">
            <a:avLst/>
          </a:prstGeom>
        </p:spPr>
      </p:pic>
      <p:sp>
        <p:nvSpPr>
          <p:cNvPr id="5" name="Content Placeholder 2">
            <a:extLst>
              <a:ext uri="{FF2B5EF4-FFF2-40B4-BE49-F238E27FC236}">
                <a16:creationId xmlns:a16="http://schemas.microsoft.com/office/drawing/2014/main" id="{B04BC2EE-D5E0-DEA6-FEDD-201D4395443B}"/>
              </a:ext>
            </a:extLst>
          </p:cNvPr>
          <p:cNvSpPr txBox="1">
            <a:spLocks/>
          </p:cNvSpPr>
          <p:nvPr/>
        </p:nvSpPr>
        <p:spPr>
          <a:xfrm>
            <a:off x="701542" y="1282717"/>
            <a:ext cx="11112086" cy="4865831"/>
          </a:xfrm>
          <a:prstGeom prst="rect">
            <a:avLst/>
          </a:prstGeom>
        </p:spPr>
        <p:txBody>
          <a:bodyPr vert="horz" lIns="0" tIns="45720" rIns="0" bIns="45720" rtlCol="0" anchor="t">
            <a:normAutofit fontScale="250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85000"/>
                    <a:lumOff val="1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85000"/>
                    <a:lumOff val="1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endParaRPr lang="en-US" sz="8000" b="1" dirty="0"/>
          </a:p>
          <a:p>
            <a:pPr marL="0" indent="0">
              <a:buNone/>
            </a:pPr>
            <a:r>
              <a:rPr lang="en-US" sz="8000" b="1" dirty="0"/>
              <a:t>Roles: </a:t>
            </a:r>
          </a:p>
          <a:p>
            <a:pPr>
              <a:buFont typeface="Wingdings" panose="05000000000000000000" pitchFamily="2" charset="2"/>
              <a:buChar char="Ø"/>
            </a:pPr>
            <a:r>
              <a:rPr lang="en-US" sz="8000" b="1" dirty="0"/>
              <a:t>The City signs a lease with a landlord and then subleases the unit. </a:t>
            </a:r>
          </a:p>
          <a:p>
            <a:pPr>
              <a:buFont typeface="Wingdings" panose="05000000000000000000" pitchFamily="2" charset="2"/>
              <a:buChar char="Ø"/>
            </a:pPr>
            <a:r>
              <a:rPr lang="en-US" sz="8000" b="1" dirty="0"/>
              <a:t>A tenant manager manages lease signings, rent collection &amp; payment, &amp; rental unit issues.</a:t>
            </a:r>
          </a:p>
          <a:p>
            <a:pPr>
              <a:buFont typeface="Wingdings" panose="05000000000000000000" pitchFamily="2" charset="2"/>
              <a:buChar char="Ø"/>
            </a:pPr>
            <a:r>
              <a:rPr lang="en-US" sz="8000" b="1" dirty="0"/>
              <a:t>The tenant follows all lease requirements &amp; expectation and pays 30% of their income for rent.</a:t>
            </a:r>
          </a:p>
          <a:p>
            <a:pPr>
              <a:buFont typeface="Wingdings" panose="05000000000000000000" pitchFamily="2" charset="2"/>
              <a:buChar char="Ø"/>
            </a:pPr>
            <a:r>
              <a:rPr lang="en-US" sz="8000" b="1" dirty="0"/>
              <a:t>A case manager refers households and provides the recommend level of support.</a:t>
            </a:r>
          </a:p>
          <a:p>
            <a:pPr marL="0" indent="0">
              <a:buNone/>
            </a:pPr>
            <a:endParaRPr lang="en-US" sz="8000" b="1" dirty="0"/>
          </a:p>
          <a:p>
            <a:pPr marL="0" indent="0">
              <a:buNone/>
            </a:pPr>
            <a:r>
              <a:rPr lang="en-US" sz="8000" b="1" dirty="0"/>
              <a:t>Approved by City Council with $100,000 in startup funding from Mayo.</a:t>
            </a:r>
          </a:p>
          <a:p>
            <a:pPr>
              <a:buFont typeface="Wingdings" panose="05000000000000000000" pitchFamily="2" charset="2"/>
              <a:buChar char="Ø"/>
            </a:pPr>
            <a:r>
              <a:rPr lang="en-US" sz="8000" b="1" dirty="0"/>
              <a:t>Five scattered site leases signed.</a:t>
            </a:r>
          </a:p>
          <a:p>
            <a:pPr>
              <a:buFont typeface="Wingdings" panose="05000000000000000000" pitchFamily="2" charset="2"/>
              <a:buChar char="Ø"/>
            </a:pPr>
            <a:r>
              <a:rPr lang="en-US" sz="8000" b="1" dirty="0"/>
              <a:t>First move-ins completed!</a:t>
            </a:r>
          </a:p>
          <a:p>
            <a:pPr>
              <a:buFont typeface="Wingdings" panose="05000000000000000000" pitchFamily="2" charset="2"/>
              <a:buChar char="Ø"/>
            </a:pPr>
            <a:r>
              <a:rPr lang="en-US" sz="8000" b="1" dirty="0"/>
              <a:t>Homes for 100 campaign to fund program growth.</a:t>
            </a:r>
          </a:p>
          <a:p>
            <a:endParaRPr lang="en-US" dirty="0">
              <a:ea typeface="Lato"/>
              <a:cs typeface="Lato"/>
            </a:endParaRPr>
          </a:p>
          <a:p>
            <a:endParaRPr lang="en-US" dirty="0">
              <a:ea typeface="Lato"/>
              <a:cs typeface="Lato"/>
            </a:endParaRPr>
          </a:p>
          <a:p>
            <a:endParaRPr lang="en-US" dirty="0">
              <a:ea typeface="Lato"/>
              <a:cs typeface="Lato"/>
            </a:endParaRPr>
          </a:p>
        </p:txBody>
      </p:sp>
    </p:spTree>
    <p:extLst>
      <p:ext uri="{BB962C8B-B14F-4D97-AF65-F5344CB8AC3E}">
        <p14:creationId xmlns:p14="http://schemas.microsoft.com/office/powerpoint/2010/main" val="2013157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760C8-807C-76A7-6929-8D7A593D4B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14F6F9-38FF-DBB7-BCD9-E88F39C086D2}"/>
              </a:ext>
            </a:extLst>
          </p:cNvPr>
          <p:cNvSpPr>
            <a:spLocks noGrp="1"/>
          </p:cNvSpPr>
          <p:nvPr>
            <p:ph type="title"/>
          </p:nvPr>
        </p:nvSpPr>
        <p:spPr>
          <a:xfrm>
            <a:off x="1097280" y="286603"/>
            <a:ext cx="6079068" cy="1429591"/>
          </a:xfrm>
        </p:spPr>
        <p:txBody>
          <a:bodyPr>
            <a:normAutofit fontScale="90000"/>
          </a:bodyPr>
          <a:lstStyle/>
          <a:p>
            <a:r>
              <a:rPr lang="en-US" dirty="0">
                <a:ea typeface="Lato"/>
                <a:cs typeface="Lato"/>
              </a:rPr>
              <a:t>Pathways Held Lease and Rent Support Fund</a:t>
            </a:r>
            <a:endParaRPr lang="en-US" dirty="0"/>
          </a:p>
        </p:txBody>
      </p:sp>
      <p:sp>
        <p:nvSpPr>
          <p:cNvPr id="3" name="Content Placeholder 2">
            <a:extLst>
              <a:ext uri="{FF2B5EF4-FFF2-40B4-BE49-F238E27FC236}">
                <a16:creationId xmlns:a16="http://schemas.microsoft.com/office/drawing/2014/main" id="{5072D7F8-18E8-A114-2203-94C36F8F5AE0}"/>
              </a:ext>
            </a:extLst>
          </p:cNvPr>
          <p:cNvSpPr>
            <a:spLocks noGrp="1"/>
          </p:cNvSpPr>
          <p:nvPr>
            <p:ph idx="1"/>
          </p:nvPr>
        </p:nvSpPr>
        <p:spPr>
          <a:xfrm>
            <a:off x="1097279" y="1845734"/>
            <a:ext cx="5613763" cy="4316436"/>
          </a:xfrm>
        </p:spPr>
        <p:txBody>
          <a:bodyPr vert="horz" lIns="0" tIns="45720" rIns="0" bIns="45720" rtlCol="0" anchor="t">
            <a:normAutofit/>
          </a:bodyPr>
          <a:lstStyle/>
          <a:p>
            <a:pPr>
              <a:buFont typeface="Arial" panose="020B0604020202020204" pitchFamily="34" charset="0"/>
              <a:buChar char="•"/>
            </a:pPr>
            <a:r>
              <a:rPr lang="en-US" sz="2800" dirty="0">
                <a:ea typeface="Lato"/>
                <a:cs typeface="Lato"/>
              </a:rPr>
              <a:t> We have partnered with the La Crosse Area Community Foundation to establish a Pathways Held Lease &amp; Rent Support fund.</a:t>
            </a:r>
          </a:p>
          <a:p>
            <a:pPr>
              <a:buFont typeface="Arial" panose="020B0604020202020204" pitchFamily="34" charset="0"/>
              <a:buChar char="•"/>
            </a:pPr>
            <a:r>
              <a:rPr lang="en-US" sz="2800" dirty="0">
                <a:ea typeface="Lato"/>
                <a:cs typeface="Lato"/>
              </a:rPr>
              <a:t> La Crosse County &amp; City of La Crosse employees have done an internal campaign.</a:t>
            </a:r>
            <a:endParaRPr lang="en-US" dirty="0">
              <a:ea typeface="Lato"/>
              <a:cs typeface="Lato"/>
            </a:endParaRPr>
          </a:p>
          <a:p>
            <a:endParaRPr lang="en-US" dirty="0">
              <a:ea typeface="Lato"/>
              <a:cs typeface="Lato"/>
            </a:endParaRPr>
          </a:p>
          <a:p>
            <a:endParaRPr lang="en-US" dirty="0">
              <a:ea typeface="Lato"/>
              <a:cs typeface="Lato"/>
            </a:endParaRPr>
          </a:p>
          <a:p>
            <a:endParaRPr lang="en-US" dirty="0">
              <a:ea typeface="Lato"/>
              <a:cs typeface="Lato"/>
            </a:endParaRPr>
          </a:p>
        </p:txBody>
      </p:sp>
      <p:pic>
        <p:nvPicPr>
          <p:cNvPr id="7" name="Picture 6" descr="A picture containing text&#10;&#10;AI-generated content may be incorrect.">
            <a:extLst>
              <a:ext uri="{FF2B5EF4-FFF2-40B4-BE49-F238E27FC236}">
                <a16:creationId xmlns:a16="http://schemas.microsoft.com/office/drawing/2014/main" id="{25CB9CA4-40ED-2995-D7EC-F6AC2C9F430F}"/>
              </a:ext>
            </a:extLst>
          </p:cNvPr>
          <p:cNvPicPr>
            <a:picLocks noChangeAspect="1"/>
          </p:cNvPicPr>
          <p:nvPr/>
        </p:nvPicPr>
        <p:blipFill>
          <a:blip r:embed="rId3"/>
          <a:stretch>
            <a:fillRect/>
          </a:stretch>
        </p:blipFill>
        <p:spPr>
          <a:xfrm>
            <a:off x="7404485" y="370416"/>
            <a:ext cx="4473864" cy="57890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a:extLst>
              <a:ext uri="{FF2B5EF4-FFF2-40B4-BE49-F238E27FC236}">
                <a16:creationId xmlns:a16="http://schemas.microsoft.com/office/drawing/2014/main" id="{86AE5EF6-69CE-41F9-DC32-4A67C80AC1FD}"/>
              </a:ext>
            </a:extLst>
          </p:cNvPr>
          <p:cNvPicPr>
            <a:picLocks noChangeAspect="1"/>
          </p:cNvPicPr>
          <p:nvPr/>
        </p:nvPicPr>
        <p:blipFill>
          <a:blip r:embed="rId4">
            <a:extLst>
              <a:ext uri="{28A0092B-C50C-407E-A947-70E740481C1C}">
                <a14:useLocalDpi xmlns:a14="http://schemas.microsoft.com/office/drawing/2010/main" val="0"/>
              </a:ext>
            </a:extLst>
          </a:blip>
          <a:srcRect r="69154"/>
          <a:stretch>
            <a:fillRect/>
          </a:stretch>
        </p:blipFill>
        <p:spPr>
          <a:xfrm>
            <a:off x="0" y="113809"/>
            <a:ext cx="1062990" cy="912212"/>
          </a:xfrm>
          <a:prstGeom prst="rect">
            <a:avLst/>
          </a:prstGeom>
        </p:spPr>
      </p:pic>
    </p:spTree>
    <p:extLst>
      <p:ext uri="{BB962C8B-B14F-4D97-AF65-F5344CB8AC3E}">
        <p14:creationId xmlns:p14="http://schemas.microsoft.com/office/powerpoint/2010/main" val="28557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B7D9F-52E4-0085-32FD-EC6EC3816E8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E20D17D-6512-B69E-49D0-D3D59DAC6EA6}"/>
              </a:ext>
            </a:extLst>
          </p:cNvPr>
          <p:cNvPicPr>
            <a:picLocks noChangeAspect="1"/>
          </p:cNvPicPr>
          <p:nvPr/>
        </p:nvPicPr>
        <p:blipFill>
          <a:blip r:embed="rId3"/>
          <a:stretch>
            <a:fillRect/>
          </a:stretch>
        </p:blipFill>
        <p:spPr>
          <a:xfrm>
            <a:off x="10645739" y="5554039"/>
            <a:ext cx="1397072" cy="581465"/>
          </a:xfrm>
          <a:prstGeom prst="rect">
            <a:avLst/>
          </a:prstGeom>
        </p:spPr>
      </p:pic>
      <p:sp>
        <p:nvSpPr>
          <p:cNvPr id="4" name="Title 1">
            <a:extLst>
              <a:ext uri="{FF2B5EF4-FFF2-40B4-BE49-F238E27FC236}">
                <a16:creationId xmlns:a16="http://schemas.microsoft.com/office/drawing/2014/main" id="{EC3E7A8E-90F3-8F50-8B4B-051D92ADB79D}"/>
              </a:ext>
            </a:extLst>
          </p:cNvPr>
          <p:cNvSpPr txBox="1">
            <a:spLocks/>
          </p:cNvSpPr>
          <p:nvPr/>
        </p:nvSpPr>
        <p:spPr>
          <a:xfrm>
            <a:off x="614412" y="2158472"/>
            <a:ext cx="6317783" cy="3191294"/>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r>
              <a:rPr lang="en-US" sz="5400" dirty="0"/>
              <a:t>III.	Specialized 	Housing Plan 	Update</a:t>
            </a:r>
          </a:p>
        </p:txBody>
      </p:sp>
      <p:pic>
        <p:nvPicPr>
          <p:cNvPr id="3" name="Picture 2">
            <a:extLst>
              <a:ext uri="{FF2B5EF4-FFF2-40B4-BE49-F238E27FC236}">
                <a16:creationId xmlns:a16="http://schemas.microsoft.com/office/drawing/2014/main" id="{083C5732-434F-8A52-FB91-3DB175EC3081}"/>
              </a:ext>
            </a:extLst>
          </p:cNvPr>
          <p:cNvPicPr>
            <a:picLocks noChangeAspect="1"/>
          </p:cNvPicPr>
          <p:nvPr/>
        </p:nvPicPr>
        <p:blipFill>
          <a:blip r:embed="rId4"/>
          <a:stretch>
            <a:fillRect/>
          </a:stretch>
        </p:blipFill>
        <p:spPr>
          <a:xfrm>
            <a:off x="6932195" y="1635400"/>
            <a:ext cx="3863340" cy="3863340"/>
          </a:xfrm>
          <a:prstGeom prst="rect">
            <a:avLst/>
          </a:prstGeom>
        </p:spPr>
      </p:pic>
      <p:pic>
        <p:nvPicPr>
          <p:cNvPr id="9" name="Picture 8">
            <a:extLst>
              <a:ext uri="{FF2B5EF4-FFF2-40B4-BE49-F238E27FC236}">
                <a16:creationId xmlns:a16="http://schemas.microsoft.com/office/drawing/2014/main" id="{A7BCA14B-8CF5-E82A-9E9F-5700D7281A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305660"/>
            <a:ext cx="4999678" cy="1323444"/>
          </a:xfrm>
          <a:prstGeom prst="rect">
            <a:avLst/>
          </a:prstGeom>
        </p:spPr>
      </p:pic>
    </p:spTree>
    <p:extLst>
      <p:ext uri="{BB962C8B-B14F-4D97-AF65-F5344CB8AC3E}">
        <p14:creationId xmlns:p14="http://schemas.microsoft.com/office/powerpoint/2010/main" val="3502423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07E86B-7EA1-2542-2416-4A6AC82F99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85B30D-0FD5-26F2-1288-D9B075159432}"/>
              </a:ext>
            </a:extLst>
          </p:cNvPr>
          <p:cNvSpPr txBox="1">
            <a:spLocks/>
          </p:cNvSpPr>
          <p:nvPr/>
        </p:nvSpPr>
        <p:spPr>
          <a:xfrm>
            <a:off x="941622" y="420873"/>
            <a:ext cx="10308753" cy="840972"/>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US" sz="3600" b="1" dirty="0">
                <a:solidFill>
                  <a:prstClr val="black">
                    <a:lumMod val="85000"/>
                    <a:lumOff val="15000"/>
                  </a:prstClr>
                </a:solidFill>
                <a:latin typeface="Lato SemiBold"/>
              </a:rPr>
              <a:t>Specialized Housing Plan: 1 Year Update</a:t>
            </a:r>
          </a:p>
          <a:p>
            <a:pPr marL="0" marR="0" lvl="0" indent="0" algn="ctr" defTabSz="914400" rtl="0" eaLnBrk="1" fontAlgn="auto" latinLnBrk="0" hangingPunct="1">
              <a:lnSpc>
                <a:spcPct val="85000"/>
              </a:lnSpc>
              <a:spcBef>
                <a:spcPct val="0"/>
              </a:spcBef>
              <a:spcAft>
                <a:spcPts val="0"/>
              </a:spcAft>
              <a:buClrTx/>
              <a:buSzTx/>
              <a:buFontTx/>
              <a:buNone/>
              <a:tabLst/>
              <a:defRPr/>
            </a:pPr>
            <a:endParaRPr kumimoji="0" lang="en-US" sz="3600" b="1" i="1" u="none" strike="noStrike" kern="1200" cap="none" spc="-50" normalizeH="0" baseline="0" noProof="0" dirty="0">
              <a:ln>
                <a:noFill/>
              </a:ln>
              <a:solidFill>
                <a:srgbClr val="C00000"/>
              </a:solidFill>
              <a:effectLst/>
              <a:uLnTx/>
              <a:uFillTx/>
              <a:latin typeface="Lato SemiBold"/>
              <a:ea typeface="+mj-ea"/>
              <a:cs typeface="+mj-cs"/>
            </a:endParaRPr>
          </a:p>
        </p:txBody>
      </p:sp>
      <p:pic>
        <p:nvPicPr>
          <p:cNvPr id="6" name="Picture 5">
            <a:extLst>
              <a:ext uri="{FF2B5EF4-FFF2-40B4-BE49-F238E27FC236}">
                <a16:creationId xmlns:a16="http://schemas.microsoft.com/office/drawing/2014/main" id="{1E8CA6F7-CEBC-279C-9045-A46AEDB294B8}"/>
              </a:ext>
            </a:extLst>
          </p:cNvPr>
          <p:cNvPicPr>
            <a:picLocks noChangeAspect="1"/>
          </p:cNvPicPr>
          <p:nvPr/>
        </p:nvPicPr>
        <p:blipFill>
          <a:blip r:embed="rId3">
            <a:extLst>
              <a:ext uri="{28A0092B-C50C-407E-A947-70E740481C1C}">
                <a14:useLocalDpi xmlns:a14="http://schemas.microsoft.com/office/drawing/2010/main" val="0"/>
              </a:ext>
            </a:extLst>
          </a:blip>
          <a:srcRect r="69154"/>
          <a:stretch>
            <a:fillRect/>
          </a:stretch>
        </p:blipFill>
        <p:spPr>
          <a:xfrm>
            <a:off x="0" y="113809"/>
            <a:ext cx="1062990" cy="912212"/>
          </a:xfrm>
          <a:prstGeom prst="rect">
            <a:avLst/>
          </a:prstGeom>
        </p:spPr>
      </p:pic>
      <p:pic>
        <p:nvPicPr>
          <p:cNvPr id="4" name="Picture 3">
            <a:extLst>
              <a:ext uri="{FF2B5EF4-FFF2-40B4-BE49-F238E27FC236}">
                <a16:creationId xmlns:a16="http://schemas.microsoft.com/office/drawing/2014/main" id="{551DDC2F-1E32-1DDF-EC4A-0BB647809213}"/>
              </a:ext>
            </a:extLst>
          </p:cNvPr>
          <p:cNvPicPr>
            <a:picLocks noChangeAspect="1"/>
          </p:cNvPicPr>
          <p:nvPr/>
        </p:nvPicPr>
        <p:blipFill>
          <a:blip r:embed="rId4"/>
          <a:stretch>
            <a:fillRect/>
          </a:stretch>
        </p:blipFill>
        <p:spPr>
          <a:xfrm>
            <a:off x="435252" y="1429409"/>
            <a:ext cx="6068038" cy="4309440"/>
          </a:xfrm>
          <a:prstGeom prst="rect">
            <a:avLst/>
          </a:prstGeom>
        </p:spPr>
      </p:pic>
      <p:sp>
        <p:nvSpPr>
          <p:cNvPr id="8" name="TextBox 7">
            <a:extLst>
              <a:ext uri="{FF2B5EF4-FFF2-40B4-BE49-F238E27FC236}">
                <a16:creationId xmlns:a16="http://schemas.microsoft.com/office/drawing/2014/main" id="{2917848A-C2B0-66CD-3A9D-3D08CE01DC3C}"/>
              </a:ext>
            </a:extLst>
          </p:cNvPr>
          <p:cNvSpPr txBox="1"/>
          <p:nvPr/>
        </p:nvSpPr>
        <p:spPr>
          <a:xfrm>
            <a:off x="6695089" y="1429409"/>
            <a:ext cx="4803228" cy="3477875"/>
          </a:xfrm>
          <a:prstGeom prst="rect">
            <a:avLst/>
          </a:prstGeom>
          <a:noFill/>
        </p:spPr>
        <p:txBody>
          <a:bodyPr wrap="square">
            <a:spAutoFit/>
          </a:bodyPr>
          <a:lstStyle/>
          <a:p>
            <a:r>
              <a:rPr lang="en-US" sz="2000" b="1" dirty="0">
                <a:latin typeface="Aptos ExtraBold" panose="020F0502020204030204" pitchFamily="34" charset="0"/>
              </a:rPr>
              <a:t>OUR UNIT GAP</a:t>
            </a:r>
          </a:p>
          <a:p>
            <a:pPr marL="171450" indent="-171450">
              <a:buFont typeface="Arial" panose="020B0604020202020204" pitchFamily="34" charset="0"/>
              <a:buChar char="•"/>
            </a:pPr>
            <a:r>
              <a:rPr lang="en-US" sz="2000" dirty="0"/>
              <a:t>The </a:t>
            </a:r>
            <a:r>
              <a:rPr lang="en-US" sz="2000" b="1" dirty="0"/>
              <a:t>intensive unit gap </a:t>
            </a:r>
            <a:r>
              <a:rPr lang="en-US" sz="2000" dirty="0"/>
              <a:t>remains unchanged at </a:t>
            </a:r>
            <a:r>
              <a:rPr lang="en-US" sz="2000" b="1" dirty="0"/>
              <a:t>60 units</a:t>
            </a:r>
            <a:r>
              <a:rPr lang="en-US" sz="2000" dirty="0"/>
              <a:t>.</a:t>
            </a:r>
          </a:p>
          <a:p>
            <a:pPr marL="171450" indent="-171450">
              <a:buFont typeface="Arial" panose="020B0604020202020204" pitchFamily="34" charset="0"/>
              <a:buChar char="•"/>
            </a:pPr>
            <a:r>
              <a:rPr lang="en-US" sz="2000" dirty="0"/>
              <a:t>The </a:t>
            </a:r>
            <a:r>
              <a:rPr lang="en-US" sz="2000" b="1" dirty="0"/>
              <a:t>moderate unit gap </a:t>
            </a:r>
            <a:r>
              <a:rPr lang="en-US" sz="2000" dirty="0"/>
              <a:t>has dropped by 86 units to </a:t>
            </a:r>
            <a:r>
              <a:rPr lang="en-US" sz="2000" b="1" dirty="0"/>
              <a:t>70 units </a:t>
            </a:r>
            <a:r>
              <a:rPr lang="en-US" sz="2000" dirty="0"/>
              <a:t>due to our housing placements and reduced moderate support inflow.</a:t>
            </a:r>
          </a:p>
          <a:p>
            <a:pPr marL="171450" indent="-171450">
              <a:buFont typeface="Arial" panose="020B0604020202020204" pitchFamily="34" charset="0"/>
              <a:buChar char="•"/>
            </a:pPr>
            <a:r>
              <a:rPr lang="en-US" sz="2000" dirty="0"/>
              <a:t>The light unit gap dropped by 23 and is covered by new affordable developments and our Pathways Held Lease program.</a:t>
            </a:r>
          </a:p>
        </p:txBody>
      </p:sp>
      <p:cxnSp>
        <p:nvCxnSpPr>
          <p:cNvPr id="3" name="Straight Connector 2">
            <a:extLst>
              <a:ext uri="{FF2B5EF4-FFF2-40B4-BE49-F238E27FC236}">
                <a16:creationId xmlns:a16="http://schemas.microsoft.com/office/drawing/2014/main" id="{4C14D23E-D72B-7D35-EA82-7F354EA81519}"/>
              </a:ext>
            </a:extLst>
          </p:cNvPr>
          <p:cNvCxnSpPr>
            <a:cxnSpLocks/>
          </p:cNvCxnSpPr>
          <p:nvPr/>
        </p:nvCxnSpPr>
        <p:spPr>
          <a:xfrm>
            <a:off x="2003502" y="1094280"/>
            <a:ext cx="8184995"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CC377C6-0740-CDB9-9090-0AD10EC5028C}"/>
              </a:ext>
            </a:extLst>
          </p:cNvPr>
          <p:cNvSpPr txBox="1"/>
          <p:nvPr/>
        </p:nvSpPr>
        <p:spPr>
          <a:xfrm>
            <a:off x="1671144" y="4450498"/>
            <a:ext cx="880369" cy="276999"/>
          </a:xfrm>
          <a:prstGeom prst="rect">
            <a:avLst/>
          </a:prstGeom>
          <a:noFill/>
        </p:spPr>
        <p:txBody>
          <a:bodyPr wrap="none" rtlCol="0">
            <a:spAutoFit/>
          </a:bodyPr>
          <a:lstStyle/>
          <a:p>
            <a:r>
              <a:rPr lang="en-US" sz="1200" b="1" dirty="0"/>
              <a:t>In Process</a:t>
            </a:r>
          </a:p>
        </p:txBody>
      </p:sp>
    </p:spTree>
    <p:extLst>
      <p:ext uri="{BB962C8B-B14F-4D97-AF65-F5344CB8AC3E}">
        <p14:creationId xmlns:p14="http://schemas.microsoft.com/office/powerpoint/2010/main" val="992602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A6723-C8E5-C7FE-AA25-FBC503B781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867624-6035-AF60-AAAB-15576E3EBA7B}"/>
              </a:ext>
            </a:extLst>
          </p:cNvPr>
          <p:cNvSpPr txBox="1">
            <a:spLocks/>
          </p:cNvSpPr>
          <p:nvPr/>
        </p:nvSpPr>
        <p:spPr>
          <a:xfrm>
            <a:off x="1615795" y="443389"/>
            <a:ext cx="10308753" cy="840972"/>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ctr" defTabSz="914400" rtl="0" eaLnBrk="1" fontAlgn="auto" latinLnBrk="0" hangingPunct="1">
              <a:lnSpc>
                <a:spcPct val="85000"/>
              </a:lnSpc>
              <a:spcBef>
                <a:spcPct val="0"/>
              </a:spcBef>
              <a:spcAft>
                <a:spcPts val="0"/>
              </a:spcAft>
              <a:buClrTx/>
              <a:buSzTx/>
              <a:buFontTx/>
              <a:buNone/>
              <a:tabLst/>
              <a:defRPr/>
            </a:pPr>
            <a:r>
              <a:rPr lang="en-US" sz="3600" b="1" dirty="0">
                <a:solidFill>
                  <a:prstClr val="black">
                    <a:lumMod val="85000"/>
                    <a:lumOff val="15000"/>
                  </a:prstClr>
                </a:solidFill>
                <a:latin typeface="Lato SemiBold"/>
              </a:rPr>
              <a:t>Specialized Housing Gap Closing</a:t>
            </a:r>
          </a:p>
          <a:p>
            <a:pPr marL="0" marR="0" lvl="0" indent="0" algn="ctr" defTabSz="914400" rtl="0" eaLnBrk="1" fontAlgn="auto" latinLnBrk="0" hangingPunct="1">
              <a:lnSpc>
                <a:spcPct val="85000"/>
              </a:lnSpc>
              <a:spcBef>
                <a:spcPct val="0"/>
              </a:spcBef>
              <a:spcAft>
                <a:spcPts val="0"/>
              </a:spcAft>
              <a:buClrTx/>
              <a:buSzTx/>
              <a:buFontTx/>
              <a:buNone/>
              <a:tabLst/>
              <a:defRPr/>
            </a:pPr>
            <a:endParaRPr kumimoji="0" lang="en-US" sz="3600" b="1" i="1" u="none" strike="noStrike" kern="1200" cap="none" spc="-50" normalizeH="0" baseline="0" noProof="0" dirty="0">
              <a:ln>
                <a:noFill/>
              </a:ln>
              <a:solidFill>
                <a:srgbClr val="C00000"/>
              </a:solidFill>
              <a:effectLst/>
              <a:uLnTx/>
              <a:uFillTx/>
              <a:latin typeface="Lato SemiBold"/>
              <a:ea typeface="+mj-ea"/>
              <a:cs typeface="+mj-cs"/>
            </a:endParaRPr>
          </a:p>
        </p:txBody>
      </p:sp>
      <p:sp>
        <p:nvSpPr>
          <p:cNvPr id="7" name="Content Placeholder 2">
            <a:extLst>
              <a:ext uri="{FF2B5EF4-FFF2-40B4-BE49-F238E27FC236}">
                <a16:creationId xmlns:a16="http://schemas.microsoft.com/office/drawing/2014/main" id="{E5739961-597C-BA35-2CD6-742A931F3095}"/>
              </a:ext>
            </a:extLst>
          </p:cNvPr>
          <p:cNvSpPr txBox="1">
            <a:spLocks/>
          </p:cNvSpPr>
          <p:nvPr/>
        </p:nvSpPr>
        <p:spPr>
          <a:xfrm>
            <a:off x="656190" y="1532464"/>
            <a:ext cx="10768555" cy="4637108"/>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85000"/>
                    <a:lumOff val="1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85000"/>
                    <a:lumOff val="1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85000"/>
                    <a:lumOff val="1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b="1" dirty="0"/>
              <a:t>Moderate Unit Gap—70 units</a:t>
            </a:r>
          </a:p>
          <a:p>
            <a:pPr>
              <a:buFont typeface="Wingdings" panose="05000000000000000000" pitchFamily="2" charset="2"/>
              <a:buChar char="q"/>
            </a:pPr>
            <a:r>
              <a:rPr lang="en-US" dirty="0"/>
              <a:t>Collaborating with </a:t>
            </a:r>
            <a:r>
              <a:rPr lang="en-US" dirty="0" err="1"/>
              <a:t>Couleecap</a:t>
            </a:r>
            <a:r>
              <a:rPr lang="en-US" dirty="0"/>
              <a:t> to maximize impact of ARPA-funds and HUD Permanent Supportive Housing.</a:t>
            </a:r>
          </a:p>
          <a:p>
            <a:pPr>
              <a:buFont typeface="Wingdings" panose="05000000000000000000" pitchFamily="2" charset="2"/>
              <a:buChar char="q"/>
            </a:pPr>
            <a:r>
              <a:rPr lang="en-US" dirty="0"/>
              <a:t>Grow coordinated support services so those with moderate needs can be successful in individual units.</a:t>
            </a:r>
          </a:p>
          <a:p>
            <a:pPr marL="0" indent="0">
              <a:buNone/>
            </a:pPr>
            <a:endParaRPr lang="en-US" dirty="0"/>
          </a:p>
          <a:p>
            <a:r>
              <a:rPr lang="en-US" b="1" dirty="0"/>
              <a:t>Intensive Unit Gap—60 units</a:t>
            </a:r>
          </a:p>
          <a:p>
            <a:pPr>
              <a:buFont typeface="Wingdings" panose="05000000000000000000" pitchFamily="2" charset="2"/>
              <a:buChar char="q"/>
            </a:pPr>
            <a:r>
              <a:rPr lang="en-US" dirty="0"/>
              <a:t>Pilot daily intense support (Community Support Program-CSP) in an individual unit.</a:t>
            </a:r>
          </a:p>
          <a:p>
            <a:pPr>
              <a:buFont typeface="Wingdings" panose="05000000000000000000" pitchFamily="2" charset="2"/>
              <a:buChar char="q"/>
            </a:pPr>
            <a:r>
              <a:rPr lang="en-US" dirty="0"/>
              <a:t>Expand housing placement in Adult Group Home settings in Wisconsin.</a:t>
            </a:r>
          </a:p>
          <a:p>
            <a:pPr>
              <a:buFont typeface="Wingdings" panose="05000000000000000000" pitchFamily="2" charset="2"/>
              <a:buChar char="q"/>
            </a:pPr>
            <a:r>
              <a:rPr lang="en-US" dirty="0"/>
              <a:t>Partner with Medicaid providers for placements in Assisted Living programs.</a:t>
            </a:r>
          </a:p>
          <a:p>
            <a:endParaRPr lang="en-US" dirty="0"/>
          </a:p>
        </p:txBody>
      </p:sp>
      <p:pic>
        <p:nvPicPr>
          <p:cNvPr id="6" name="Picture 5">
            <a:extLst>
              <a:ext uri="{FF2B5EF4-FFF2-40B4-BE49-F238E27FC236}">
                <a16:creationId xmlns:a16="http://schemas.microsoft.com/office/drawing/2014/main" id="{1B84D68A-77CD-B976-1C06-DDD4C8B719A3}"/>
              </a:ext>
            </a:extLst>
          </p:cNvPr>
          <p:cNvPicPr>
            <a:picLocks noChangeAspect="1"/>
          </p:cNvPicPr>
          <p:nvPr/>
        </p:nvPicPr>
        <p:blipFill>
          <a:blip r:embed="rId3">
            <a:extLst>
              <a:ext uri="{28A0092B-C50C-407E-A947-70E740481C1C}">
                <a14:useLocalDpi xmlns:a14="http://schemas.microsoft.com/office/drawing/2010/main" val="0"/>
              </a:ext>
            </a:extLst>
          </a:blip>
          <a:srcRect r="69154"/>
          <a:stretch>
            <a:fillRect/>
          </a:stretch>
        </p:blipFill>
        <p:spPr>
          <a:xfrm>
            <a:off x="0" y="113809"/>
            <a:ext cx="1062990" cy="912212"/>
          </a:xfrm>
          <a:prstGeom prst="rect">
            <a:avLst/>
          </a:prstGeom>
        </p:spPr>
      </p:pic>
      <p:cxnSp>
        <p:nvCxnSpPr>
          <p:cNvPr id="3" name="Straight Connector 2">
            <a:extLst>
              <a:ext uri="{FF2B5EF4-FFF2-40B4-BE49-F238E27FC236}">
                <a16:creationId xmlns:a16="http://schemas.microsoft.com/office/drawing/2014/main" id="{4CD1A2A5-89C5-3C8B-8569-B4F436229970}"/>
              </a:ext>
            </a:extLst>
          </p:cNvPr>
          <p:cNvCxnSpPr>
            <a:cxnSpLocks/>
          </p:cNvCxnSpPr>
          <p:nvPr/>
        </p:nvCxnSpPr>
        <p:spPr>
          <a:xfrm>
            <a:off x="2003502" y="1094280"/>
            <a:ext cx="8184995" cy="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3718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A29348-BD9A-F8CE-F195-B2F1D8B79E6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3958B8F-FDB5-F910-6CB8-6ADF28AEF9CE}"/>
              </a:ext>
            </a:extLst>
          </p:cNvPr>
          <p:cNvSpPr txBox="1">
            <a:spLocks/>
          </p:cNvSpPr>
          <p:nvPr/>
        </p:nvSpPr>
        <p:spPr>
          <a:xfrm>
            <a:off x="373237" y="2315138"/>
            <a:ext cx="6821647" cy="931321"/>
          </a:xfrm>
          <a:prstGeom prst="rect">
            <a:avLst/>
          </a:prstGeom>
        </p:spPr>
        <p:txBody>
          <a:bodyPr>
            <a:noAutofit/>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r>
              <a:rPr lang="en-US" sz="6600" dirty="0"/>
              <a:t>IV. Community 	 	 Status &amp; 	  	 	        	 Outcomes</a:t>
            </a:r>
          </a:p>
        </p:txBody>
      </p:sp>
      <p:sp>
        <p:nvSpPr>
          <p:cNvPr id="2" name="TextBox 1">
            <a:extLst>
              <a:ext uri="{FF2B5EF4-FFF2-40B4-BE49-F238E27FC236}">
                <a16:creationId xmlns:a16="http://schemas.microsoft.com/office/drawing/2014/main" id="{3233C2DA-F223-CF25-D2A4-3E35BE9CF1D7}"/>
              </a:ext>
            </a:extLst>
          </p:cNvPr>
          <p:cNvSpPr txBox="1"/>
          <p:nvPr/>
        </p:nvSpPr>
        <p:spPr>
          <a:xfrm>
            <a:off x="1679963" y="386821"/>
            <a:ext cx="3129869" cy="954107"/>
          </a:xfrm>
          <a:prstGeom prst="rect">
            <a:avLst/>
          </a:prstGeom>
          <a:noFill/>
        </p:spPr>
        <p:txBody>
          <a:bodyPr wrap="square">
            <a:spAutoFit/>
          </a:bodyPr>
          <a:lstStyle/>
          <a:p>
            <a:r>
              <a:rPr lang="en-US" sz="2800" i="1" dirty="0">
                <a:solidFill>
                  <a:schemeClr val="accent1">
                    <a:lumMod val="50000"/>
                  </a:schemeClr>
                </a:solidFill>
              </a:rPr>
              <a:t>Pathways </a:t>
            </a:r>
          </a:p>
          <a:p>
            <a:r>
              <a:rPr lang="en-US" sz="2800" i="1" dirty="0">
                <a:solidFill>
                  <a:schemeClr val="accent1">
                    <a:lumMod val="50000"/>
                  </a:schemeClr>
                </a:solidFill>
              </a:rPr>
              <a:t>Home</a:t>
            </a:r>
            <a:endParaRPr lang="en-US" sz="2800" dirty="0">
              <a:solidFill>
                <a:schemeClr val="accent1">
                  <a:lumMod val="50000"/>
                </a:schemeClr>
              </a:solidFill>
            </a:endParaRPr>
          </a:p>
        </p:txBody>
      </p:sp>
      <p:pic>
        <p:nvPicPr>
          <p:cNvPr id="10242" name="Picture 2" descr="Image result for metrics">
            <a:extLst>
              <a:ext uri="{FF2B5EF4-FFF2-40B4-BE49-F238E27FC236}">
                <a16:creationId xmlns:a16="http://schemas.microsoft.com/office/drawing/2014/main" id="{5AAD0DF1-1BDC-61C8-6D18-859817DE34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6584" y="2267012"/>
            <a:ext cx="4756785" cy="2828925"/>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A2577706-992C-D626-F18A-AB034E89C913}"/>
              </a:ext>
            </a:extLst>
          </p:cNvPr>
          <p:cNvPicPr>
            <a:picLocks noChangeAspect="1"/>
          </p:cNvPicPr>
          <p:nvPr/>
        </p:nvPicPr>
        <p:blipFill>
          <a:blip r:embed="rId4"/>
          <a:stretch>
            <a:fillRect/>
          </a:stretch>
        </p:blipFill>
        <p:spPr>
          <a:xfrm>
            <a:off x="10645739" y="5554039"/>
            <a:ext cx="1397072" cy="581465"/>
          </a:xfrm>
          <a:prstGeom prst="rect">
            <a:avLst/>
          </a:prstGeom>
        </p:spPr>
      </p:pic>
      <p:pic>
        <p:nvPicPr>
          <p:cNvPr id="6" name="Picture 5">
            <a:extLst>
              <a:ext uri="{FF2B5EF4-FFF2-40B4-BE49-F238E27FC236}">
                <a16:creationId xmlns:a16="http://schemas.microsoft.com/office/drawing/2014/main" id="{59598991-76F1-F3F7-0D78-45CE94CAC481}"/>
              </a:ext>
            </a:extLst>
          </p:cNvPr>
          <p:cNvPicPr>
            <a:picLocks noChangeAspect="1"/>
          </p:cNvPicPr>
          <p:nvPr/>
        </p:nvPicPr>
        <p:blipFill>
          <a:blip r:embed="rId5">
            <a:extLst>
              <a:ext uri="{28A0092B-C50C-407E-A947-70E740481C1C}">
                <a14:useLocalDpi xmlns:a14="http://schemas.microsoft.com/office/drawing/2010/main" val="0"/>
              </a:ext>
            </a:extLst>
          </a:blip>
          <a:srcRect r="69154"/>
          <a:stretch>
            <a:fillRect/>
          </a:stretch>
        </p:blipFill>
        <p:spPr>
          <a:xfrm>
            <a:off x="0" y="113809"/>
            <a:ext cx="1062990" cy="912212"/>
          </a:xfrm>
          <a:prstGeom prst="rect">
            <a:avLst/>
          </a:prstGeom>
        </p:spPr>
      </p:pic>
    </p:spTree>
    <p:extLst>
      <p:ext uri="{BB962C8B-B14F-4D97-AF65-F5344CB8AC3E}">
        <p14:creationId xmlns:p14="http://schemas.microsoft.com/office/powerpoint/2010/main" val="2284112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AB0E4AF-728A-0A35-9E2A-9AE8E4C24178}"/>
              </a:ext>
            </a:extLst>
          </p:cNvPr>
          <p:cNvPicPr>
            <a:picLocks noChangeAspect="1"/>
          </p:cNvPicPr>
          <p:nvPr/>
        </p:nvPicPr>
        <p:blipFill>
          <a:blip r:embed="rId3"/>
          <a:stretch>
            <a:fillRect/>
          </a:stretch>
        </p:blipFill>
        <p:spPr>
          <a:xfrm>
            <a:off x="10645739" y="5554039"/>
            <a:ext cx="1397072" cy="581465"/>
          </a:xfrm>
          <a:prstGeom prst="rect">
            <a:avLst/>
          </a:prstGeom>
        </p:spPr>
      </p:pic>
      <p:sp>
        <p:nvSpPr>
          <p:cNvPr id="4" name="Title 1">
            <a:extLst>
              <a:ext uri="{FF2B5EF4-FFF2-40B4-BE49-F238E27FC236}">
                <a16:creationId xmlns:a16="http://schemas.microsoft.com/office/drawing/2014/main" id="{B513F4DF-2514-C5F6-EBFA-0300C83158E0}"/>
              </a:ext>
            </a:extLst>
          </p:cNvPr>
          <p:cNvSpPr txBox="1">
            <a:spLocks/>
          </p:cNvSpPr>
          <p:nvPr/>
        </p:nvSpPr>
        <p:spPr>
          <a:xfrm>
            <a:off x="628304" y="377905"/>
            <a:ext cx="12091640" cy="905416"/>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ctr" defTabSz="228600" rtl="0" eaLnBrk="1" fontAlgn="auto" latinLnBrk="0" hangingPunct="1">
              <a:lnSpc>
                <a:spcPct val="85000"/>
              </a:lnSpc>
              <a:spcBef>
                <a:spcPct val="0"/>
              </a:spcBef>
              <a:spcAft>
                <a:spcPts val="0"/>
              </a:spcAft>
              <a:buClrTx/>
              <a:buSzTx/>
              <a:buFontTx/>
              <a:buNone/>
              <a:tabLst/>
              <a:defRPr/>
            </a:pPr>
            <a:r>
              <a:rPr kumimoji="0" lang="en-US" sz="4400" b="0" i="0" u="none" strike="noStrike" kern="1200" cap="none" spc="-50" normalizeH="0" baseline="0" noProof="0" dirty="0">
                <a:ln>
                  <a:noFill/>
                </a:ln>
                <a:solidFill>
                  <a:prstClr val="black">
                    <a:lumMod val="85000"/>
                    <a:lumOff val="15000"/>
                  </a:prstClr>
                </a:solidFill>
                <a:effectLst/>
                <a:uLnTx/>
                <a:uFillTx/>
                <a:latin typeface="Lato SemiBold"/>
                <a:ea typeface="+mj-ea"/>
                <a:cs typeface="+mj-cs"/>
              </a:rPr>
              <a:t>Community Status &amp; </a:t>
            </a:r>
            <a:r>
              <a:rPr lang="en-US" sz="4400" dirty="0">
                <a:solidFill>
                  <a:prstClr val="black">
                    <a:lumMod val="85000"/>
                    <a:lumOff val="15000"/>
                  </a:prstClr>
                </a:solidFill>
                <a:latin typeface="Lato SemiBold"/>
              </a:rPr>
              <a:t>Outcomes</a:t>
            </a:r>
            <a:endParaRPr kumimoji="0" lang="en-US" sz="4400" b="0" i="0" u="none" strike="noStrike" kern="1200" cap="none" spc="-50" normalizeH="0" baseline="0" noProof="0" dirty="0">
              <a:ln>
                <a:noFill/>
              </a:ln>
              <a:solidFill>
                <a:prstClr val="black">
                  <a:lumMod val="85000"/>
                  <a:lumOff val="15000"/>
                </a:prstClr>
              </a:solidFill>
              <a:effectLst/>
              <a:uLnTx/>
              <a:uFillTx/>
              <a:latin typeface="Lato SemiBold"/>
              <a:ea typeface="+mj-ea"/>
              <a:cs typeface="+mj-cs"/>
            </a:endParaRPr>
          </a:p>
          <a:p>
            <a:pPr marL="0" marR="0" lvl="0" indent="0" algn="ctr" defTabSz="228600" rtl="0" eaLnBrk="1" fontAlgn="auto" latinLnBrk="0" hangingPunct="1">
              <a:lnSpc>
                <a:spcPct val="85000"/>
              </a:lnSpc>
              <a:spcBef>
                <a:spcPct val="0"/>
              </a:spcBef>
              <a:spcAft>
                <a:spcPts val="0"/>
              </a:spcAft>
              <a:buClrTx/>
              <a:buSzTx/>
              <a:buFontTx/>
              <a:buNone/>
              <a:tabLst/>
              <a:defRPr/>
            </a:pPr>
            <a:r>
              <a:rPr kumimoji="0" lang="en-US" sz="6000" b="0" i="0" u="none" strike="noStrike" kern="1200" cap="none" spc="-50" normalizeH="0" baseline="0" noProof="0" dirty="0">
                <a:ln>
                  <a:noFill/>
                </a:ln>
                <a:solidFill>
                  <a:prstClr val="black">
                    <a:lumMod val="85000"/>
                    <a:lumOff val="15000"/>
                  </a:prstClr>
                </a:solidFill>
                <a:effectLst/>
                <a:uLnTx/>
                <a:uFillTx/>
                <a:latin typeface="Lato SemiBold"/>
                <a:ea typeface="+mj-ea"/>
                <a:cs typeface="+mj-cs"/>
              </a:rPr>
              <a:t>		</a:t>
            </a:r>
            <a:endParaRPr kumimoji="0" lang="en-US" sz="4000" b="0" i="0" u="none" strike="noStrike" kern="1200" cap="none" spc="-50" normalizeH="0" baseline="0" noProof="0" dirty="0">
              <a:ln>
                <a:noFill/>
              </a:ln>
              <a:solidFill>
                <a:srgbClr val="A1B78A">
                  <a:lumMod val="75000"/>
                </a:srgbClr>
              </a:solidFill>
              <a:effectLst/>
              <a:uLnTx/>
              <a:uFillTx/>
              <a:latin typeface="Lato SemiBold"/>
              <a:ea typeface="+mj-ea"/>
              <a:cs typeface="+mj-cs"/>
            </a:endParaRPr>
          </a:p>
        </p:txBody>
      </p:sp>
      <p:sp>
        <p:nvSpPr>
          <p:cNvPr id="7" name="Title 1">
            <a:extLst>
              <a:ext uri="{FF2B5EF4-FFF2-40B4-BE49-F238E27FC236}">
                <a16:creationId xmlns:a16="http://schemas.microsoft.com/office/drawing/2014/main" id="{B494BE37-E82E-50E7-19DE-D5D0E27AF7D1}"/>
              </a:ext>
            </a:extLst>
          </p:cNvPr>
          <p:cNvSpPr txBox="1">
            <a:spLocks/>
          </p:cNvSpPr>
          <p:nvPr/>
        </p:nvSpPr>
        <p:spPr>
          <a:xfrm>
            <a:off x="548468" y="3611259"/>
            <a:ext cx="4640161" cy="905416"/>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l" defTabSz="228600" rtl="0" eaLnBrk="1" fontAlgn="auto" latinLnBrk="0" hangingPunct="1">
              <a:lnSpc>
                <a:spcPct val="85000"/>
              </a:lnSpc>
              <a:spcBef>
                <a:spcPct val="0"/>
              </a:spcBef>
              <a:spcAft>
                <a:spcPts val="0"/>
              </a:spcAft>
              <a:buClrTx/>
              <a:buSzTx/>
              <a:buFontTx/>
              <a:buNone/>
              <a:tabLst/>
              <a:defRPr/>
            </a:pPr>
            <a:endParaRPr kumimoji="0" lang="en-US" sz="2800" b="0" i="0" u="none" strike="noStrike" kern="1200" cap="none" spc="-50" normalizeH="0" baseline="0" noProof="0" dirty="0">
              <a:ln>
                <a:noFill/>
              </a:ln>
              <a:solidFill>
                <a:srgbClr val="AEC8D5">
                  <a:lumMod val="75000"/>
                </a:srgbClr>
              </a:solidFill>
              <a:effectLst/>
              <a:uLnTx/>
              <a:uFillTx/>
              <a:latin typeface="Lato SemiBold"/>
              <a:ea typeface="+mj-ea"/>
              <a:cs typeface="+mj-cs"/>
            </a:endParaRPr>
          </a:p>
        </p:txBody>
      </p:sp>
      <p:sp>
        <p:nvSpPr>
          <p:cNvPr id="10" name="Title 1">
            <a:extLst>
              <a:ext uri="{FF2B5EF4-FFF2-40B4-BE49-F238E27FC236}">
                <a16:creationId xmlns:a16="http://schemas.microsoft.com/office/drawing/2014/main" id="{89D30502-EA54-C4E4-1B60-B07A4756748E}"/>
              </a:ext>
            </a:extLst>
          </p:cNvPr>
          <p:cNvSpPr txBox="1">
            <a:spLocks/>
          </p:cNvSpPr>
          <p:nvPr/>
        </p:nvSpPr>
        <p:spPr>
          <a:xfrm>
            <a:off x="548468" y="4215852"/>
            <a:ext cx="4640161" cy="905416"/>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l" defTabSz="228600" rtl="0" eaLnBrk="1" fontAlgn="auto" latinLnBrk="0" hangingPunct="1">
              <a:lnSpc>
                <a:spcPct val="85000"/>
              </a:lnSpc>
              <a:spcBef>
                <a:spcPct val="0"/>
              </a:spcBef>
              <a:spcAft>
                <a:spcPts val="0"/>
              </a:spcAft>
              <a:buClrTx/>
              <a:buSzTx/>
              <a:buFontTx/>
              <a:buNone/>
              <a:tabLst/>
              <a:defRPr/>
            </a:pPr>
            <a:endParaRPr kumimoji="0" lang="en-US" sz="2800" b="0" i="0" u="sng" strike="noStrike" kern="1200" cap="none" spc="-50" normalizeH="0" baseline="0" noProof="0" dirty="0">
              <a:ln>
                <a:noFill/>
              </a:ln>
              <a:solidFill>
                <a:srgbClr val="002060"/>
              </a:solidFill>
              <a:effectLst/>
              <a:uLnTx/>
              <a:uFillTx/>
              <a:latin typeface="Lato SemiBold"/>
              <a:ea typeface="+mj-ea"/>
              <a:cs typeface="+mj-cs"/>
            </a:endParaRPr>
          </a:p>
        </p:txBody>
      </p:sp>
      <p:sp>
        <p:nvSpPr>
          <p:cNvPr id="2" name="Title 1">
            <a:extLst>
              <a:ext uri="{FF2B5EF4-FFF2-40B4-BE49-F238E27FC236}">
                <a16:creationId xmlns:a16="http://schemas.microsoft.com/office/drawing/2014/main" id="{98AB3DCA-DF19-CEE7-3479-0068154617D5}"/>
              </a:ext>
            </a:extLst>
          </p:cNvPr>
          <p:cNvSpPr txBox="1">
            <a:spLocks/>
          </p:cNvSpPr>
          <p:nvPr/>
        </p:nvSpPr>
        <p:spPr>
          <a:xfrm>
            <a:off x="548468" y="2423586"/>
            <a:ext cx="6125656" cy="3799243"/>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defTabSz="228600">
              <a:defRPr/>
            </a:pPr>
            <a:r>
              <a:rPr lang="en-US" sz="2800" dirty="0">
                <a:solidFill>
                  <a:srgbClr val="002060"/>
                </a:solidFill>
              </a:rPr>
              <a:t>Downtown homelessness is concentrated among people with higher needs</a:t>
            </a:r>
          </a:p>
          <a:p>
            <a:pPr defTabSz="228600">
              <a:defRPr/>
            </a:pPr>
            <a:endParaRPr lang="en-US" sz="2800" dirty="0">
              <a:solidFill>
                <a:srgbClr val="002060"/>
              </a:solidFill>
            </a:endParaRPr>
          </a:p>
          <a:p>
            <a:pPr defTabSz="228600">
              <a:defRPr/>
            </a:pPr>
            <a:r>
              <a:rPr lang="en-US" sz="2800" dirty="0">
                <a:solidFill>
                  <a:srgbClr val="002060"/>
                </a:solidFill>
              </a:rPr>
              <a:t>County positions added</a:t>
            </a:r>
          </a:p>
          <a:p>
            <a:pPr defTabSz="228600">
              <a:defRPr/>
            </a:pPr>
            <a:endParaRPr lang="en-US" sz="2800" dirty="0">
              <a:solidFill>
                <a:srgbClr val="002060"/>
              </a:solidFill>
            </a:endParaRPr>
          </a:p>
          <a:p>
            <a:pPr defTabSz="228600">
              <a:defRPr/>
            </a:pPr>
            <a:r>
              <a:rPr kumimoji="0" lang="en-US" sz="2800" b="0" i="0" u="none" strike="noStrike" kern="1200" cap="none" spc="-50" normalizeH="0" baseline="0" noProof="0" dirty="0">
                <a:ln>
                  <a:noFill/>
                </a:ln>
                <a:solidFill>
                  <a:srgbClr val="002060"/>
                </a:solidFill>
                <a:effectLst/>
                <a:uLnTx/>
                <a:uFillTx/>
                <a:latin typeface="Lato SemiBold"/>
              </a:rPr>
              <a:t>Housing added</a:t>
            </a:r>
          </a:p>
          <a:p>
            <a:pPr marR="0" lvl="0" defTabSz="228600" rtl="0" eaLnBrk="1" fontAlgn="auto" latinLnBrk="0" hangingPunct="1">
              <a:lnSpc>
                <a:spcPct val="85000"/>
              </a:lnSpc>
              <a:spcBef>
                <a:spcPct val="0"/>
              </a:spcBef>
              <a:spcAft>
                <a:spcPts val="0"/>
              </a:spcAft>
              <a:buClrTx/>
              <a:buSzTx/>
              <a:tabLst/>
              <a:defRPr/>
            </a:pPr>
            <a:endParaRPr lang="en-US" sz="2800" dirty="0">
              <a:solidFill>
                <a:srgbClr val="002060"/>
              </a:solidFill>
              <a:latin typeface="Lato SemiBold"/>
            </a:endParaRPr>
          </a:p>
          <a:p>
            <a:pPr defTabSz="228600">
              <a:defRPr/>
            </a:pPr>
            <a:r>
              <a:rPr lang="en-US" sz="2800" dirty="0">
                <a:solidFill>
                  <a:srgbClr val="002060"/>
                </a:solidFill>
              </a:rPr>
              <a:t>Overall reduction in homelessness</a:t>
            </a:r>
          </a:p>
          <a:p>
            <a:pPr defTabSz="228600">
              <a:defRPr/>
            </a:pPr>
            <a:endParaRPr lang="en-US" sz="1200" dirty="0">
              <a:solidFill>
                <a:srgbClr val="002060"/>
              </a:solidFill>
            </a:endParaRPr>
          </a:p>
          <a:p>
            <a:pPr defTabSz="228600">
              <a:defRPr/>
            </a:pPr>
            <a:endParaRPr lang="en-US" sz="2800" u="sng" dirty="0">
              <a:solidFill>
                <a:srgbClr val="002060"/>
              </a:solidFill>
            </a:endParaRPr>
          </a:p>
          <a:p>
            <a:pPr marR="0" lvl="0" defTabSz="228600" rtl="0" eaLnBrk="1" fontAlgn="auto" latinLnBrk="0" hangingPunct="1">
              <a:lnSpc>
                <a:spcPct val="85000"/>
              </a:lnSpc>
              <a:spcBef>
                <a:spcPct val="0"/>
              </a:spcBef>
              <a:spcAft>
                <a:spcPts val="0"/>
              </a:spcAft>
              <a:buClrTx/>
              <a:buSzTx/>
              <a:tabLst/>
              <a:defRPr/>
            </a:pPr>
            <a:endParaRPr kumimoji="0" lang="en-US" sz="2800" b="1" u="sng" strike="noStrike" kern="1200" cap="none" spc="-50" normalizeH="0" baseline="0" noProof="0" dirty="0">
              <a:ln>
                <a:noFill/>
              </a:ln>
              <a:solidFill>
                <a:srgbClr val="002060"/>
              </a:solidFill>
              <a:effectLst/>
              <a:uLnTx/>
              <a:uFillTx/>
              <a:latin typeface="Lato SemiBold"/>
            </a:endParaRPr>
          </a:p>
          <a:p>
            <a:pPr marR="0" lvl="0" defTabSz="228600" rtl="0" eaLnBrk="1" fontAlgn="auto" latinLnBrk="0" hangingPunct="1">
              <a:lnSpc>
                <a:spcPct val="85000"/>
              </a:lnSpc>
              <a:spcBef>
                <a:spcPct val="0"/>
              </a:spcBef>
              <a:spcAft>
                <a:spcPts val="0"/>
              </a:spcAft>
              <a:buClrTx/>
              <a:buSzTx/>
              <a:tabLst/>
              <a:defRPr/>
            </a:pPr>
            <a:endParaRPr kumimoji="0" lang="en-US" sz="2800" b="0" i="0" u="none" strike="noStrike" kern="1200" cap="none" spc="-50" normalizeH="0" baseline="0" noProof="0" dirty="0">
              <a:ln>
                <a:noFill/>
              </a:ln>
              <a:solidFill>
                <a:schemeClr val="accent1">
                  <a:lumMod val="75000"/>
                </a:schemeClr>
              </a:solidFill>
              <a:effectLst/>
              <a:uLnTx/>
              <a:uFillTx/>
              <a:latin typeface="Lato SemiBold"/>
              <a:ea typeface="+mj-ea"/>
              <a:cs typeface="+mj-cs"/>
            </a:endParaRPr>
          </a:p>
        </p:txBody>
      </p:sp>
      <p:sp>
        <p:nvSpPr>
          <p:cNvPr id="11" name="TextBox 10">
            <a:extLst>
              <a:ext uri="{FF2B5EF4-FFF2-40B4-BE49-F238E27FC236}">
                <a16:creationId xmlns:a16="http://schemas.microsoft.com/office/drawing/2014/main" id="{4BAC7AF5-43F4-25AD-1D7D-768190E7061F}"/>
              </a:ext>
            </a:extLst>
          </p:cNvPr>
          <p:cNvSpPr txBox="1"/>
          <p:nvPr/>
        </p:nvSpPr>
        <p:spPr>
          <a:xfrm>
            <a:off x="180949" y="1468733"/>
            <a:ext cx="4873601"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u="sng" strike="noStrike" kern="1200" cap="none" spc="0" normalizeH="0" baseline="0" noProof="0" dirty="0">
                <a:ln>
                  <a:noFill/>
                </a:ln>
                <a:solidFill>
                  <a:srgbClr val="0070C0"/>
                </a:solidFill>
                <a:effectLst/>
                <a:uLnTx/>
                <a:uFillTx/>
                <a:latin typeface="Lato"/>
                <a:ea typeface="+mn-ea"/>
                <a:cs typeface="+mn-cs"/>
              </a:rPr>
              <a:t>Noteworthy</a:t>
            </a:r>
          </a:p>
        </p:txBody>
      </p:sp>
      <p:pic>
        <p:nvPicPr>
          <p:cNvPr id="6" name="Picture 2" descr="Image result for metrics">
            <a:extLst>
              <a:ext uri="{FF2B5EF4-FFF2-40B4-BE49-F238E27FC236}">
                <a16:creationId xmlns:a16="http://schemas.microsoft.com/office/drawing/2014/main" id="{EC920704-EBBA-9477-9464-1B61F20495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9373" y="179107"/>
            <a:ext cx="2032445" cy="1208723"/>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cxnSp>
        <p:nvCxnSpPr>
          <p:cNvPr id="13" name="Straight Connector 12">
            <a:extLst>
              <a:ext uri="{FF2B5EF4-FFF2-40B4-BE49-F238E27FC236}">
                <a16:creationId xmlns:a16="http://schemas.microsoft.com/office/drawing/2014/main" id="{962943BB-19FC-370C-5F67-44F9017C6FAB}"/>
              </a:ext>
            </a:extLst>
          </p:cNvPr>
          <p:cNvCxnSpPr>
            <a:cxnSpLocks/>
          </p:cNvCxnSpPr>
          <p:nvPr/>
        </p:nvCxnSpPr>
        <p:spPr>
          <a:xfrm>
            <a:off x="2859312" y="1273039"/>
            <a:ext cx="843657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F35FA7D1-B85B-16E4-0FC3-27159EA8D0C0}"/>
              </a:ext>
            </a:extLst>
          </p:cNvPr>
          <p:cNvSpPr txBox="1">
            <a:spLocks/>
          </p:cNvSpPr>
          <p:nvPr/>
        </p:nvSpPr>
        <p:spPr>
          <a:xfrm>
            <a:off x="548468" y="5446746"/>
            <a:ext cx="4640161" cy="905416"/>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marL="0" marR="0" lvl="0" indent="0" algn="l" defTabSz="228600" rtl="0" eaLnBrk="1" fontAlgn="auto" latinLnBrk="0" hangingPunct="1">
              <a:lnSpc>
                <a:spcPct val="85000"/>
              </a:lnSpc>
              <a:spcBef>
                <a:spcPct val="0"/>
              </a:spcBef>
              <a:spcAft>
                <a:spcPts val="0"/>
              </a:spcAft>
              <a:buClrTx/>
              <a:buSzTx/>
              <a:buFontTx/>
              <a:buNone/>
              <a:tabLst/>
              <a:defRPr/>
            </a:pPr>
            <a:endParaRPr kumimoji="0" lang="en-US" sz="2400" b="0" i="1" u="sng" strike="noStrike" kern="1200" cap="none" spc="-50" normalizeH="0" baseline="0" noProof="0" dirty="0">
              <a:ln>
                <a:noFill/>
              </a:ln>
              <a:solidFill>
                <a:srgbClr val="C00000"/>
              </a:solidFill>
              <a:effectLst/>
              <a:uLnTx/>
              <a:uFillTx/>
              <a:latin typeface="Lato SemiBold"/>
              <a:ea typeface="+mj-ea"/>
              <a:cs typeface="+mj-cs"/>
            </a:endParaRPr>
          </a:p>
        </p:txBody>
      </p:sp>
      <p:pic>
        <p:nvPicPr>
          <p:cNvPr id="3" name="Picture 2">
            <a:extLst>
              <a:ext uri="{FF2B5EF4-FFF2-40B4-BE49-F238E27FC236}">
                <a16:creationId xmlns:a16="http://schemas.microsoft.com/office/drawing/2014/main" id="{44A2E53D-F389-BCC2-D898-960BD27467CB}"/>
              </a:ext>
            </a:extLst>
          </p:cNvPr>
          <p:cNvPicPr>
            <a:picLocks noChangeAspect="1"/>
          </p:cNvPicPr>
          <p:nvPr/>
        </p:nvPicPr>
        <p:blipFill>
          <a:blip r:embed="rId5"/>
          <a:stretch>
            <a:fillRect/>
          </a:stretch>
        </p:blipFill>
        <p:spPr>
          <a:xfrm>
            <a:off x="6674124" y="2420049"/>
            <a:ext cx="4757147" cy="2701219"/>
          </a:xfrm>
          <a:prstGeom prst="rect">
            <a:avLst/>
          </a:prstGeom>
        </p:spPr>
      </p:pic>
      <p:sp>
        <p:nvSpPr>
          <p:cNvPr id="14" name="Title 1">
            <a:extLst>
              <a:ext uri="{FF2B5EF4-FFF2-40B4-BE49-F238E27FC236}">
                <a16:creationId xmlns:a16="http://schemas.microsoft.com/office/drawing/2014/main" id="{FEBFB541-E5DB-409F-AE91-20F1F121235E}"/>
              </a:ext>
            </a:extLst>
          </p:cNvPr>
          <p:cNvSpPr txBox="1">
            <a:spLocks/>
          </p:cNvSpPr>
          <p:nvPr/>
        </p:nvSpPr>
        <p:spPr>
          <a:xfrm>
            <a:off x="6898698" y="5253848"/>
            <a:ext cx="5144113" cy="590923"/>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85000"/>
                    <a:lumOff val="15000"/>
                  </a:schemeClr>
                </a:solidFill>
                <a:latin typeface="+mj-lt"/>
                <a:ea typeface="+mj-ea"/>
                <a:cs typeface="+mj-cs"/>
              </a:defRPr>
            </a:lvl1pPr>
          </a:lstStyle>
          <a:p>
            <a:pPr defTabSz="228600">
              <a:defRPr/>
            </a:pPr>
            <a:r>
              <a:rPr lang="en-US" sz="2800" dirty="0">
                <a:solidFill>
                  <a:srgbClr val="002060"/>
                </a:solidFill>
              </a:rPr>
              <a:t>Park Lane Studios (10 units)</a:t>
            </a:r>
            <a:endParaRPr lang="en-US" sz="2800" i="1" u="sng" dirty="0">
              <a:solidFill>
                <a:srgbClr val="C00000"/>
              </a:solidFill>
            </a:endParaRPr>
          </a:p>
          <a:p>
            <a:pPr defTabSz="228600">
              <a:defRPr/>
            </a:pPr>
            <a:endParaRPr lang="en-US" sz="2800" u="sng" dirty="0">
              <a:solidFill>
                <a:srgbClr val="002060"/>
              </a:solidFill>
            </a:endParaRPr>
          </a:p>
          <a:p>
            <a:pPr marR="0" lvl="0" defTabSz="228600" rtl="0" eaLnBrk="1" fontAlgn="auto" latinLnBrk="0" hangingPunct="1">
              <a:lnSpc>
                <a:spcPct val="85000"/>
              </a:lnSpc>
              <a:spcBef>
                <a:spcPct val="0"/>
              </a:spcBef>
              <a:spcAft>
                <a:spcPts val="0"/>
              </a:spcAft>
              <a:buClrTx/>
              <a:buSzTx/>
              <a:tabLst/>
              <a:defRPr/>
            </a:pPr>
            <a:endParaRPr kumimoji="0" lang="en-US" sz="2800" b="1" u="sng" strike="noStrike" kern="1200" cap="none" spc="-50" normalizeH="0" baseline="0" noProof="0" dirty="0">
              <a:ln>
                <a:noFill/>
              </a:ln>
              <a:solidFill>
                <a:srgbClr val="002060"/>
              </a:solidFill>
              <a:effectLst/>
              <a:uLnTx/>
              <a:uFillTx/>
              <a:latin typeface="Lato SemiBold"/>
            </a:endParaRPr>
          </a:p>
          <a:p>
            <a:pPr marR="0" lvl="0" defTabSz="228600" rtl="0" eaLnBrk="1" fontAlgn="auto" latinLnBrk="0" hangingPunct="1">
              <a:lnSpc>
                <a:spcPct val="85000"/>
              </a:lnSpc>
              <a:spcBef>
                <a:spcPct val="0"/>
              </a:spcBef>
              <a:spcAft>
                <a:spcPts val="0"/>
              </a:spcAft>
              <a:buClrTx/>
              <a:buSzTx/>
              <a:tabLst/>
              <a:defRPr/>
            </a:pPr>
            <a:endParaRPr kumimoji="0" lang="en-US" sz="2800" b="0" i="0" u="none" strike="noStrike" kern="1200" cap="none" spc="-50" normalizeH="0" baseline="0" noProof="0" dirty="0">
              <a:ln>
                <a:noFill/>
              </a:ln>
              <a:solidFill>
                <a:schemeClr val="accent1">
                  <a:lumMod val="75000"/>
                </a:schemeClr>
              </a:solidFill>
              <a:effectLst/>
              <a:uLnTx/>
              <a:uFillTx/>
              <a:latin typeface="Lato SemiBold"/>
              <a:ea typeface="+mj-ea"/>
              <a:cs typeface="+mj-cs"/>
            </a:endParaRPr>
          </a:p>
        </p:txBody>
      </p:sp>
    </p:spTree>
    <p:extLst>
      <p:ext uri="{BB962C8B-B14F-4D97-AF65-F5344CB8AC3E}">
        <p14:creationId xmlns:p14="http://schemas.microsoft.com/office/powerpoint/2010/main" val="3551760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nodePh="1">
                                  <p:stCondLst>
                                    <p:cond delay="0"/>
                                  </p:stCondLst>
                                  <p:endCondLst>
                                    <p:cond evt="begin" delay="0">
                                      <p:tn val="10"/>
                                    </p:cond>
                                  </p:end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nodePh="1">
                                  <p:stCondLst>
                                    <p:cond delay="0"/>
                                  </p:stCondLst>
                                  <p:endCondLst>
                                    <p:cond evt="begin" delay="0">
                                      <p:tn val="15"/>
                                    </p:cond>
                                  </p:end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grpId="0" nodeType="withEffect" nodePh="1">
                                  <p:stCondLst>
                                    <p:cond delay="0"/>
                                  </p:stCondLst>
                                  <p:endCondLst>
                                    <p:cond evt="begin" delay="0">
                                      <p:tn val="18"/>
                                    </p:cond>
                                  </p:end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2" grpId="0"/>
      <p:bldP spid="8"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6092D13-D2D6-BB3C-DD11-8BAD8B542B05}"/>
              </a:ext>
            </a:extLst>
          </p:cNvPr>
          <p:cNvCxnSpPr/>
          <p:nvPr/>
        </p:nvCxnSpPr>
        <p:spPr>
          <a:xfrm>
            <a:off x="5436965" y="1013603"/>
            <a:ext cx="0" cy="4830793"/>
          </a:xfrm>
          <a:prstGeom prst="line">
            <a:avLst/>
          </a:prstGeom>
        </p:spPr>
        <p:style>
          <a:lnRef idx="1">
            <a:schemeClr val="accent1"/>
          </a:lnRef>
          <a:fillRef idx="0">
            <a:schemeClr val="accent1"/>
          </a:fillRef>
          <a:effectRef idx="0">
            <a:schemeClr val="accent1"/>
          </a:effectRef>
          <a:fontRef idx="minor">
            <a:schemeClr val="tx1"/>
          </a:fontRef>
        </p:style>
      </p:cxnSp>
      <p:sp>
        <p:nvSpPr>
          <p:cNvPr id="22" name="Title 1"/>
          <p:cNvSpPr txBox="1">
            <a:spLocks/>
          </p:cNvSpPr>
          <p:nvPr/>
        </p:nvSpPr>
        <p:spPr>
          <a:xfrm>
            <a:off x="137162" y="1943288"/>
            <a:ext cx="5266716" cy="2994471"/>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600" b="1" i="1" u="none" strike="noStrike" kern="1200" cap="none" spc="0" normalizeH="0" baseline="0" noProof="0" dirty="0">
                <a:ln>
                  <a:noFill/>
                </a:ln>
                <a:solidFill>
                  <a:prstClr val="black"/>
                </a:solidFill>
                <a:effectLst/>
                <a:uLnTx/>
                <a:uFillTx/>
                <a:latin typeface="Cambria" pitchFamily="18" charset="0"/>
                <a:ea typeface="Calibri" pitchFamily="34" charset="0"/>
                <a:cs typeface="Times New Roman" pitchFamily="18" charset="0"/>
              </a:rPr>
              <a:t>Thank You!</a:t>
            </a:r>
          </a:p>
        </p:txBody>
      </p:sp>
      <p:sp>
        <p:nvSpPr>
          <p:cNvPr id="9" name="Title 1">
            <a:extLst>
              <a:ext uri="{FF2B5EF4-FFF2-40B4-BE49-F238E27FC236}">
                <a16:creationId xmlns:a16="http://schemas.microsoft.com/office/drawing/2014/main" id="{0B33412B-E67F-A8FD-334D-EADB9B9C2709}"/>
              </a:ext>
            </a:extLst>
          </p:cNvPr>
          <p:cNvSpPr txBox="1">
            <a:spLocks/>
          </p:cNvSpPr>
          <p:nvPr/>
        </p:nvSpPr>
        <p:spPr>
          <a:xfrm>
            <a:off x="5453505" y="621667"/>
            <a:ext cx="6738495" cy="914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1" u="none" strike="noStrike" kern="1200" cap="none" spc="0" normalizeH="0" baseline="0" noProof="0" dirty="0">
                <a:ln>
                  <a:noFill/>
                </a:ln>
                <a:solidFill>
                  <a:srgbClr val="002060"/>
                </a:solidFill>
                <a:effectLst/>
                <a:uLnTx/>
                <a:uFillTx/>
                <a:latin typeface="Cambria" pitchFamily="18" charset="0"/>
                <a:ea typeface="Calibri" pitchFamily="34" charset="0"/>
                <a:cs typeface="Times New Roman" pitchFamily="18" charset="0"/>
              </a:rPr>
              <a:t>Follow the progress at:</a:t>
            </a:r>
          </a:p>
        </p:txBody>
      </p:sp>
      <p:sp>
        <p:nvSpPr>
          <p:cNvPr id="10" name="Title 1">
            <a:extLst>
              <a:ext uri="{FF2B5EF4-FFF2-40B4-BE49-F238E27FC236}">
                <a16:creationId xmlns:a16="http://schemas.microsoft.com/office/drawing/2014/main" id="{B7E2CEBD-1B25-06E9-6341-9E7A70D2ED9B}"/>
              </a:ext>
            </a:extLst>
          </p:cNvPr>
          <p:cNvSpPr txBox="1">
            <a:spLocks/>
          </p:cNvSpPr>
          <p:nvPr/>
        </p:nvSpPr>
        <p:spPr>
          <a:xfrm>
            <a:off x="5453505" y="2829641"/>
            <a:ext cx="6738495" cy="914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mbria" pitchFamily="18" charset="0"/>
                <a:ea typeface="Calibri" pitchFamily="34" charset="0"/>
                <a:cs typeface="Times New Roman" pitchFamily="18" charset="0"/>
              </a:rPr>
              <a:t>La Crosse County newsletter</a:t>
            </a:r>
            <a:r>
              <a:rPr kumimoji="0" lang="en-US" sz="2800" b="0" i="0" u="none" strike="noStrike" kern="1200" cap="none" spc="0" normalizeH="0" baseline="0" noProof="0" dirty="0">
                <a:ln>
                  <a:noFill/>
                </a:ln>
                <a:solidFill>
                  <a:prstClr val="black"/>
                </a:solidFill>
                <a:effectLst/>
                <a:uLnTx/>
                <a:uFillTx/>
                <a:latin typeface="Cambria" pitchFamily="18" charset="0"/>
                <a:ea typeface="Calibri" pitchFamily="34" charset="0"/>
                <a:cs typeface="Times New Roman" pitchFamily="18" charset="0"/>
              </a:rPr>
              <a:t>:</a:t>
            </a:r>
          </a:p>
        </p:txBody>
      </p:sp>
      <p:sp>
        <p:nvSpPr>
          <p:cNvPr id="12" name="TextBox 11">
            <a:extLst>
              <a:ext uri="{FF2B5EF4-FFF2-40B4-BE49-F238E27FC236}">
                <a16:creationId xmlns:a16="http://schemas.microsoft.com/office/drawing/2014/main" id="{D35B4432-A778-310F-4356-4AD043BE584A}"/>
              </a:ext>
            </a:extLst>
          </p:cNvPr>
          <p:cNvSpPr txBox="1"/>
          <p:nvPr/>
        </p:nvSpPr>
        <p:spPr>
          <a:xfrm>
            <a:off x="5436964" y="2333255"/>
            <a:ext cx="6738489"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Lato"/>
                <a:ea typeface="+mn-ea"/>
                <a:cs typeface="+mn-cs"/>
                <a:hlinkClick r:id="rId3"/>
              </a:rPr>
              <a:t>https://lacrossecounty.org/pathwayshome</a:t>
            </a:r>
            <a:r>
              <a:rPr kumimoji="0" lang="en-US" sz="1800" b="0" i="0" u="none" strike="noStrike" kern="1200" cap="none" spc="0" normalizeH="0" baseline="0" noProof="0" dirty="0">
                <a:ln>
                  <a:noFill/>
                </a:ln>
                <a:solidFill>
                  <a:prstClr val="black"/>
                </a:solidFill>
                <a:effectLst/>
                <a:uLnTx/>
                <a:uFillTx/>
                <a:latin typeface="Lato"/>
                <a:ea typeface="+mn-ea"/>
                <a:cs typeface="+mn-cs"/>
              </a:rPr>
              <a:t> </a:t>
            </a:r>
          </a:p>
        </p:txBody>
      </p:sp>
      <p:sp>
        <p:nvSpPr>
          <p:cNvPr id="13" name="Title 1">
            <a:extLst>
              <a:ext uri="{FF2B5EF4-FFF2-40B4-BE49-F238E27FC236}">
                <a16:creationId xmlns:a16="http://schemas.microsoft.com/office/drawing/2014/main" id="{6A16B3B6-C794-130E-BC3B-0378C34371BF}"/>
              </a:ext>
            </a:extLst>
          </p:cNvPr>
          <p:cNvSpPr txBox="1">
            <a:spLocks/>
          </p:cNvSpPr>
          <p:nvPr/>
        </p:nvSpPr>
        <p:spPr>
          <a:xfrm>
            <a:off x="5453505" y="1486089"/>
            <a:ext cx="6755034" cy="914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mbria" pitchFamily="18" charset="0"/>
                <a:ea typeface="Calibri" pitchFamily="34" charset="0"/>
                <a:cs typeface="Times New Roman" pitchFamily="18" charset="0"/>
              </a:rPr>
              <a:t>Pathways Home website</a:t>
            </a:r>
            <a:r>
              <a:rPr kumimoji="0" lang="en-US" sz="2800" b="0" i="0" u="none" strike="noStrike" kern="1200" cap="none" spc="0" normalizeH="0" baseline="0" noProof="0" dirty="0">
                <a:ln>
                  <a:noFill/>
                </a:ln>
                <a:solidFill>
                  <a:prstClr val="black"/>
                </a:solidFill>
                <a:effectLst/>
                <a:uLnTx/>
                <a:uFillTx/>
                <a:latin typeface="Cambria" pitchFamily="18" charset="0"/>
                <a:ea typeface="Calibri" pitchFamily="34" charset="0"/>
                <a:cs typeface="Times New Roman" pitchFamily="18" charset="0"/>
              </a:rPr>
              <a:t>:</a:t>
            </a:r>
          </a:p>
        </p:txBody>
      </p:sp>
      <p:pic>
        <p:nvPicPr>
          <p:cNvPr id="15" name="Picture 14" descr="Qr code&#10;&#10;Description automatically generated">
            <a:extLst>
              <a:ext uri="{FF2B5EF4-FFF2-40B4-BE49-F238E27FC236}">
                <a16:creationId xmlns:a16="http://schemas.microsoft.com/office/drawing/2014/main" id="{09770B64-72E3-D430-466F-C86F967B70C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1602" y="3578470"/>
            <a:ext cx="2057143" cy="2057143"/>
          </a:xfrm>
          <a:prstGeom prst="rect">
            <a:avLst/>
          </a:prstGeom>
        </p:spPr>
      </p:pic>
      <p:pic>
        <p:nvPicPr>
          <p:cNvPr id="3" name="Picture 2">
            <a:extLst>
              <a:ext uri="{FF2B5EF4-FFF2-40B4-BE49-F238E27FC236}">
                <a16:creationId xmlns:a16="http://schemas.microsoft.com/office/drawing/2014/main" id="{02F1F361-D7C9-8B89-6081-89BCD8A2A6F0}"/>
              </a:ext>
            </a:extLst>
          </p:cNvPr>
          <p:cNvPicPr>
            <a:picLocks noChangeAspect="1"/>
          </p:cNvPicPr>
          <p:nvPr/>
        </p:nvPicPr>
        <p:blipFill>
          <a:blip r:embed="rId5"/>
          <a:stretch>
            <a:fillRect/>
          </a:stretch>
        </p:blipFill>
        <p:spPr>
          <a:xfrm>
            <a:off x="10645739" y="5554039"/>
            <a:ext cx="1397072" cy="581465"/>
          </a:xfrm>
          <a:prstGeom prst="rect">
            <a:avLst/>
          </a:prstGeom>
        </p:spPr>
      </p:pic>
      <p:pic>
        <p:nvPicPr>
          <p:cNvPr id="5" name="Picture 4">
            <a:extLst>
              <a:ext uri="{FF2B5EF4-FFF2-40B4-BE49-F238E27FC236}">
                <a16:creationId xmlns:a16="http://schemas.microsoft.com/office/drawing/2014/main" id="{C60C1A5D-47FA-6A08-6237-BA14578294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305660"/>
            <a:ext cx="4999678" cy="1323444"/>
          </a:xfrm>
          <a:prstGeom prst="rect">
            <a:avLst/>
          </a:prstGeom>
        </p:spPr>
      </p:pic>
    </p:spTree>
    <p:extLst>
      <p:ext uri="{BB962C8B-B14F-4D97-AF65-F5344CB8AC3E}">
        <p14:creationId xmlns:p14="http://schemas.microsoft.com/office/powerpoint/2010/main" val="1935307734"/>
      </p:ext>
    </p:extLst>
  </p:cSld>
  <p:clrMapOvr>
    <a:masterClrMapping/>
  </p:clrMapOvr>
</p:sld>
</file>

<file path=ppt/theme/theme1.xml><?xml version="1.0" encoding="utf-8"?>
<a:theme xmlns:a="http://schemas.openxmlformats.org/drawingml/2006/main" name="La Crosse 1">
  <a:themeElements>
    <a:clrScheme name="La Crosse C">
      <a:dk1>
        <a:sysClr val="windowText" lastClr="000000"/>
      </a:dk1>
      <a:lt1>
        <a:sysClr val="window" lastClr="FFFFFF"/>
      </a:lt1>
      <a:dk2>
        <a:srgbClr val="A1B78A"/>
      </a:dk2>
      <a:lt2>
        <a:srgbClr val="FFFFFF"/>
      </a:lt2>
      <a:accent1>
        <a:srgbClr val="AEC8D5"/>
      </a:accent1>
      <a:accent2>
        <a:srgbClr val="A1B78A"/>
      </a:accent2>
      <a:accent3>
        <a:srgbClr val="F4B183"/>
      </a:accent3>
      <a:accent4>
        <a:srgbClr val="A18AB2"/>
      </a:accent4>
      <a:accent5>
        <a:srgbClr val="AEC8D5"/>
      </a:accent5>
      <a:accent6>
        <a:srgbClr val="A1B78A"/>
      </a:accent6>
      <a:hlink>
        <a:srgbClr val="55A6F9"/>
      </a:hlink>
      <a:folHlink>
        <a:srgbClr val="A18AB2"/>
      </a:folHlink>
    </a:clrScheme>
    <a:fontScheme name="La Crosse C">
      <a:majorFont>
        <a:latin typeface="Lato SemiBold"/>
        <a:ea typeface=""/>
        <a:cs typeface=""/>
      </a:majorFont>
      <a:minorFont>
        <a:latin typeface="Lato"/>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La Crosse presentation - simple green (1) (002)  -  Read-Only" id="{DB0A6A15-5734-41D2-B5F7-2FD7B2E98285}" vid="{6BC5B529-9A7F-4ED2-853D-C8895130D3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15025</TotalTime>
  <Words>1920</Words>
  <Application>Microsoft Office PowerPoint</Application>
  <PresentationFormat>Widescreen</PresentationFormat>
  <Paragraphs>316</Paragraphs>
  <Slides>25</Slides>
  <Notes>25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Aptos</vt:lpstr>
      <vt:lpstr>Aptos ExtraBold</vt:lpstr>
      <vt:lpstr>Arial</vt:lpstr>
      <vt:lpstr>Calibri</vt:lpstr>
      <vt:lpstr>Cambria</vt:lpstr>
      <vt:lpstr>Lato</vt:lpstr>
      <vt:lpstr>Lato SemiBold</vt:lpstr>
      <vt:lpstr>Wingdings</vt:lpstr>
      <vt:lpstr>La Crosse 1</vt:lpstr>
      <vt:lpstr>PowerPoint Presentation</vt:lpstr>
      <vt:lpstr>PowerPoint Presentation</vt:lpstr>
      <vt:lpstr>PowerPoint Presentation</vt:lpstr>
      <vt:lpstr>PowerPoint Presentation</vt:lpstr>
      <vt:lpstr>PowerPoint Presentation</vt:lpstr>
      <vt:lpstr>PowerPoint Presentation</vt:lpstr>
      <vt:lpstr>Housing and Support Needs Differ Across the Homeless Population</vt:lpstr>
      <vt:lpstr>PowerPoint Presentation</vt:lpstr>
      <vt:lpstr>PowerPoint Presentation</vt:lpstr>
      <vt:lpstr>PowerPoint Presentation</vt:lpstr>
      <vt:lpstr>PowerPoint Presentation</vt:lpstr>
      <vt:lpstr>PowerPoint Presentation</vt:lpstr>
      <vt:lpstr>PowerPoint Presentation</vt:lpstr>
      <vt:lpstr>Support Services Added</vt:lpstr>
      <vt:lpstr>Leveraging Grants to Extend Our Reach</vt:lpstr>
      <vt:lpstr>PowerPoint Presentation</vt:lpstr>
      <vt:lpstr>PowerPoint Presentation</vt:lpstr>
      <vt:lpstr>PowerPoint Presentation</vt:lpstr>
      <vt:lpstr>Pathways Held Lease and Rent Support Fund</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Jason Witt</dc:creator>
  <cp:lastModifiedBy>Jami Hundt</cp:lastModifiedBy>
  <cp:revision>17</cp:revision>
  <cp:lastPrinted>2026-09-01T21:01:19Z</cp:lastPrinted>
  <dcterms:created xsi:type="dcterms:W3CDTF">2025-07-22T23:42:40Z</dcterms:created>
  <dcterms:modified xsi:type="dcterms:W3CDTF">2026-09-16T12:48:54Z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2026-01-05T14:33:57Z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b9bc47de-972a-4482-ad22-b9c21b74e467</vt:lpwstr>
  </property>
  <property fmtid="{D5CDD505-2E9C-101B-9397-08002B2CF9AE}" pid="7" name="MSIP_Label_defa4170-0d19-0005-0004-bc88714345d2_ActionId">
    <vt:lpwstr>2d13daa5-a583-4c0f-af1e-78f3004f0fa7</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